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302" r:id="rId3"/>
    <p:sldId id="257" r:id="rId4"/>
    <p:sldId id="258" r:id="rId5"/>
    <p:sldId id="259" r:id="rId6"/>
    <p:sldId id="260" r:id="rId7"/>
    <p:sldId id="262" r:id="rId8"/>
    <p:sldId id="263" r:id="rId9"/>
    <p:sldId id="264" r:id="rId10"/>
    <p:sldId id="261" r:id="rId11"/>
    <p:sldId id="265" r:id="rId12"/>
    <p:sldId id="303" r:id="rId13"/>
    <p:sldId id="266" r:id="rId14"/>
    <p:sldId id="308" r:id="rId15"/>
    <p:sldId id="268" r:id="rId16"/>
    <p:sldId id="272" r:id="rId17"/>
    <p:sldId id="312" r:id="rId18"/>
    <p:sldId id="269" r:id="rId19"/>
    <p:sldId id="352" r:id="rId20"/>
    <p:sldId id="350" r:id="rId21"/>
    <p:sldId id="316" r:id="rId22"/>
    <p:sldId id="353" r:id="rId23"/>
    <p:sldId id="319" r:id="rId24"/>
    <p:sldId id="320" r:id="rId25"/>
    <p:sldId id="321" r:id="rId26"/>
    <p:sldId id="322" r:id="rId27"/>
    <p:sldId id="323" r:id="rId28"/>
    <p:sldId id="351" r:id="rId29"/>
    <p:sldId id="278" r:id="rId30"/>
    <p:sldId id="318" r:id="rId31"/>
    <p:sldId id="279" r:id="rId32"/>
    <p:sldId id="315" r:id="rId33"/>
    <p:sldId id="327" r:id="rId34"/>
    <p:sldId id="328" r:id="rId35"/>
    <p:sldId id="329" r:id="rId36"/>
    <p:sldId id="324" r:id="rId37"/>
    <p:sldId id="332" r:id="rId38"/>
    <p:sldId id="280" r:id="rId39"/>
    <p:sldId id="274" r:id="rId40"/>
    <p:sldId id="281" r:id="rId41"/>
    <p:sldId id="271" r:id="rId42"/>
    <p:sldId id="270" r:id="rId43"/>
    <p:sldId id="314" r:id="rId44"/>
    <p:sldId id="355" r:id="rId45"/>
    <p:sldId id="348" r:id="rId46"/>
    <p:sldId id="349" r:id="rId47"/>
    <p:sldId id="356" r:id="rId48"/>
    <p:sldId id="346" r:id="rId49"/>
    <p:sldId id="347" r:id="rId50"/>
    <p:sldId id="342" r:id="rId51"/>
    <p:sldId id="344" r:id="rId52"/>
    <p:sldId id="345" r:id="rId53"/>
    <p:sldId id="343" r:id="rId54"/>
    <p:sldId id="292" r:id="rId55"/>
    <p:sldId id="293" r:id="rId56"/>
    <p:sldId id="294" r:id="rId57"/>
    <p:sldId id="300" r:id="rId58"/>
    <p:sldId id="297" r:id="rId59"/>
    <p:sldId id="301" r:id="rId60"/>
    <p:sldId id="35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7101" autoAdjust="0"/>
  </p:normalViewPr>
  <p:slideViewPr>
    <p:cSldViewPr snapToGrid="0">
      <p:cViewPr varScale="1">
        <p:scale>
          <a:sx n="60" d="100"/>
          <a:sy n="60" d="100"/>
        </p:scale>
        <p:origin x="160" y="40"/>
      </p:cViewPr>
      <p:guideLst/>
    </p:cSldViewPr>
  </p:slideViewPr>
  <p:outlineViewPr>
    <p:cViewPr>
      <p:scale>
        <a:sx n="33" d="100"/>
        <a:sy n="33" d="100"/>
      </p:scale>
      <p:origin x="0" y="-5290"/>
    </p:cViewPr>
  </p:outlineViewPr>
  <p:notesTextViewPr>
    <p:cViewPr>
      <p:scale>
        <a:sx n="1" d="1"/>
        <a:sy n="1" d="1"/>
      </p:scale>
      <p:origin x="0" y="0"/>
    </p:cViewPr>
  </p:notesTextViewPr>
  <p:sorterViewPr>
    <p:cViewPr>
      <p:scale>
        <a:sx n="100" d="100"/>
        <a:sy n="100" d="100"/>
      </p:scale>
      <p:origin x="0" y="-15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3B8FA5-35DA-4639-804B-48873DED53D4}" type="datetimeFigureOut">
              <a:rPr lang="en-US" smtClean="0"/>
              <a:t>2/15/2019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C65BCA-7C10-42EF-98FF-8C30F3A410C1}" type="slidenum">
              <a:rPr lang="en-US" smtClean="0"/>
              <a:t>‹#›</a:t>
            </a:fld>
            <a:endParaRPr lang="en-US"/>
          </a:p>
        </p:txBody>
      </p:sp>
    </p:spTree>
    <p:extLst>
      <p:ext uri="{BB962C8B-B14F-4D97-AF65-F5344CB8AC3E}">
        <p14:creationId xmlns:p14="http://schemas.microsoft.com/office/powerpoint/2010/main" val="10491660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DA436-5E62-4C48-8DF8-25BD474223FE}" type="datetimeFigureOut">
              <a:rPr lang="en-US" smtClean="0"/>
              <a:t>2/15/2019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1809C-53AA-477D-9E55-BD9C94DA613F}" type="slidenum">
              <a:rPr lang="en-US" smtClean="0"/>
              <a:t>‹#›</a:t>
            </a:fld>
            <a:endParaRPr lang="en-US"/>
          </a:p>
        </p:txBody>
      </p:sp>
    </p:spTree>
    <p:extLst>
      <p:ext uri="{BB962C8B-B14F-4D97-AF65-F5344CB8AC3E}">
        <p14:creationId xmlns:p14="http://schemas.microsoft.com/office/powerpoint/2010/main" val="14499915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9 is an important slide because it is the thing that</a:t>
            </a:r>
            <a:r>
              <a:rPr lang="en-US" baseline="0" dirty="0"/>
              <a:t> helped me put a finger on where the disconnect between what my students need and what I was providing them come from.  That point is repeated on Slide 11.</a:t>
            </a:r>
            <a:endParaRPr lang="en-US" dirty="0"/>
          </a:p>
          <a:p>
            <a:endParaRPr lang="en-US" dirty="0"/>
          </a:p>
          <a:p>
            <a:endParaRPr lang="en-US" dirty="0"/>
          </a:p>
          <a:p>
            <a:r>
              <a:rPr lang="en-US" dirty="0"/>
              <a:t>Slides 2-10 basically give a partial</a:t>
            </a:r>
            <a:r>
              <a:rPr lang="en-US" baseline="0" dirty="0"/>
              <a:t> review of work I have done that qualifies me to have an INFORMED opinion on this.  They are not really helpful for the actual presentation but rather to establish my authority, as limited as it is.</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a:t>
            </a:fld>
            <a:endParaRPr lang="en-US"/>
          </a:p>
        </p:txBody>
      </p:sp>
    </p:spTree>
    <p:extLst>
      <p:ext uri="{BB962C8B-B14F-4D97-AF65-F5344CB8AC3E}">
        <p14:creationId xmlns:p14="http://schemas.microsoft.com/office/powerpoint/2010/main" val="142933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I can, I get them playing with data that they can relate to.  I have them</a:t>
            </a:r>
            <a:r>
              <a:rPr lang="en-US" baseline="0" dirty="0"/>
              <a:t> Google “REDFIN and their home </a:t>
            </a:r>
            <a:r>
              <a:rPr lang="en-US" baseline="0" dirty="0" err="1"/>
              <a:t>zipcode</a:t>
            </a:r>
            <a:r>
              <a:rPr lang="en-US" baseline="0" dirty="0"/>
              <a:t>” and then download a rectangular data set of real estate data from their home town.</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23</a:t>
            </a:fld>
            <a:endParaRPr lang="en-US"/>
          </a:p>
        </p:txBody>
      </p:sp>
    </p:spTree>
    <p:extLst>
      <p:ext uri="{BB962C8B-B14F-4D97-AF65-F5344CB8AC3E}">
        <p14:creationId xmlns:p14="http://schemas.microsoft.com/office/powerpoint/2010/main" val="83761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they download the Excel</a:t>
            </a:r>
            <a:r>
              <a:rPr lang="en-US" baseline="0" dirty="0"/>
              <a:t> file, I have them open it in JMP.</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24</a:t>
            </a:fld>
            <a:endParaRPr lang="en-US"/>
          </a:p>
        </p:txBody>
      </p:sp>
    </p:spTree>
    <p:extLst>
      <p:ext uri="{BB962C8B-B14F-4D97-AF65-F5344CB8AC3E}">
        <p14:creationId xmlns:p14="http://schemas.microsoft.com/office/powerpoint/2010/main" val="80473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JMP, I have them drag Latitude and Longitude</a:t>
            </a:r>
            <a:r>
              <a:rPr lang="en-US" baseline="0" dirty="0"/>
              <a:t> into the center of the graph builder window and then pull in a background map.</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25</a:t>
            </a:fld>
            <a:endParaRPr lang="en-US"/>
          </a:p>
        </p:txBody>
      </p:sp>
    </p:spTree>
    <p:extLst>
      <p:ext uri="{BB962C8B-B14F-4D97-AF65-F5344CB8AC3E}">
        <p14:creationId xmlns:p14="http://schemas.microsoft.com/office/powerpoint/2010/main" val="221462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from Rochester NY, where I have color coded according</a:t>
            </a:r>
            <a:r>
              <a:rPr lang="en-US" baseline="0" dirty="0"/>
              <a:t> to “groups of cities”.  When they start, it will all be black dots.  By the time I get this far, they are dragging over variables to explore the real estate data from their home town and talking to one another about how they are using to software to answer questions they have about their town.</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26</a:t>
            </a:fld>
            <a:endParaRPr lang="en-US"/>
          </a:p>
        </p:txBody>
      </p:sp>
    </p:spTree>
    <p:extLst>
      <p:ext uri="{BB962C8B-B14F-4D97-AF65-F5344CB8AC3E}">
        <p14:creationId xmlns:p14="http://schemas.microsoft.com/office/powerpoint/2010/main" val="97268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 have them us the distribution platform for one categorical</a:t>
            </a:r>
            <a:r>
              <a:rPr lang="en-US" baseline="0" dirty="0"/>
              <a:t> and one quantitative variable and ask them to discuss what they see with their neighbor.  What is the same between MY 2 graphs, what is different?  What is the same between MY bar chart and YOUR bar chart, etc.?  And now they have questions they want me to answer.  </a:t>
            </a:r>
          </a:p>
          <a:p>
            <a:endParaRPr lang="en-US" baseline="0" dirty="0"/>
          </a:p>
          <a:p>
            <a:r>
              <a:rPr lang="en-US" baseline="0" dirty="0"/>
              <a:t>They are READY TO LEARN. </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27</a:t>
            </a:fld>
            <a:endParaRPr lang="en-US"/>
          </a:p>
        </p:txBody>
      </p:sp>
    </p:spTree>
    <p:extLst>
      <p:ext uri="{BB962C8B-B14F-4D97-AF65-F5344CB8AC3E}">
        <p14:creationId xmlns:p14="http://schemas.microsoft.com/office/powerpoint/2010/main" val="138374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Univariate Data Analysis isn’t enough. </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28</a:t>
            </a:fld>
            <a:endParaRPr lang="en-US"/>
          </a:p>
        </p:txBody>
      </p:sp>
    </p:spTree>
    <p:extLst>
      <p:ext uri="{BB962C8B-B14F-4D97-AF65-F5344CB8AC3E}">
        <p14:creationId xmlns:p14="http://schemas.microsoft.com/office/powerpoint/2010/main" val="343889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table and the heat map convey the same information. </a:t>
            </a:r>
            <a:r>
              <a:rPr lang="en-US" sz="1200" dirty="0">
                <a:latin typeface="Comic Sans MS" panose="030F0702030302020204" pitchFamily="66" charset="0"/>
              </a:rPr>
              <a:t>Which communicates the information faster?  (i.e. lightens the cognitive load)?  I have been told that students won’t understand </a:t>
            </a:r>
            <a:r>
              <a:rPr lang="en-US" sz="1200" dirty="0" err="1">
                <a:latin typeface="Comic Sans MS" panose="030F0702030302020204" pitchFamily="66" charset="0"/>
              </a:rPr>
              <a:t>heatmaps</a:t>
            </a:r>
            <a:r>
              <a:rPr lang="en-US" sz="1200" dirty="0">
                <a:latin typeface="Comic Sans MS" panose="030F0702030302020204" pitchFamily="66" charset="0"/>
              </a:rPr>
              <a:t> but they have been interpreting weather maps since they were kids.  It’s the same thing.</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29</a:t>
            </a:fld>
            <a:endParaRPr lang="en-US"/>
          </a:p>
        </p:txBody>
      </p:sp>
    </p:spTree>
    <p:extLst>
      <p:ext uri="{BB962C8B-B14F-4D97-AF65-F5344CB8AC3E}">
        <p14:creationId xmlns:p14="http://schemas.microsoft.com/office/powerpoint/2010/main" val="107466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students can’t see a distinction between these graphs.  They use the same variables.  And even</a:t>
            </a:r>
            <a:r>
              <a:rPr lang="en-US" baseline="0" dirty="0"/>
              <a:t> if they can see they are different, they say “who cares” .  They don’t care if its points or </a:t>
            </a:r>
            <a:r>
              <a:rPr lang="en-US" baseline="0" dirty="0" err="1"/>
              <a:t>percents</a:t>
            </a:r>
            <a:r>
              <a:rPr lang="en-US" baseline="0" dirty="0"/>
              <a:t> or what it is the percent of – until it comes to their final grade.  THEN they really pay attention to details.</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30</a:t>
            </a:fld>
            <a:endParaRPr lang="en-US"/>
          </a:p>
        </p:txBody>
      </p:sp>
    </p:spTree>
    <p:extLst>
      <p:ext uri="{BB962C8B-B14F-4D97-AF65-F5344CB8AC3E}">
        <p14:creationId xmlns:p14="http://schemas.microsoft.com/office/powerpoint/2010/main" val="209186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go beyond traditional</a:t>
            </a:r>
            <a:r>
              <a:rPr lang="en-US" baseline="0" dirty="0"/>
              <a:t> bivariate analysis with interactive graphics.  </a:t>
            </a:r>
          </a:p>
          <a:p>
            <a:endParaRPr lang="en-US" baseline="0" dirty="0"/>
          </a:p>
          <a:p>
            <a:r>
              <a:rPr lang="en-US" dirty="0"/>
              <a:t>Why are we stuck using a Batch Program when an Interactive one is available?</a:t>
            </a:r>
          </a:p>
        </p:txBody>
      </p:sp>
      <p:sp>
        <p:nvSpPr>
          <p:cNvPr id="4" name="Slide Number Placeholder 3"/>
          <p:cNvSpPr>
            <a:spLocks noGrp="1"/>
          </p:cNvSpPr>
          <p:nvPr>
            <p:ph type="sldNum" sz="quarter" idx="10"/>
          </p:nvPr>
        </p:nvSpPr>
        <p:spPr/>
        <p:txBody>
          <a:bodyPr/>
          <a:lstStyle/>
          <a:p>
            <a:fld id="{17A1809C-53AA-477D-9E55-BD9C94DA613F}" type="slidenum">
              <a:rPr lang="en-US" smtClean="0"/>
              <a:t>32</a:t>
            </a:fld>
            <a:endParaRPr lang="en-US"/>
          </a:p>
        </p:txBody>
      </p:sp>
    </p:spTree>
    <p:extLst>
      <p:ext uri="{BB962C8B-B14F-4D97-AF65-F5344CB8AC3E}">
        <p14:creationId xmlns:p14="http://schemas.microsoft.com/office/powerpoint/2010/main" val="92773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regression with an indicator as the second predictor can be explained visually, making it easier for students to understand the meaning of a regression coefficient.</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34</a:t>
            </a:fld>
            <a:endParaRPr lang="en-US"/>
          </a:p>
        </p:txBody>
      </p:sp>
    </p:spTree>
    <p:extLst>
      <p:ext uri="{BB962C8B-B14F-4D97-AF65-F5344CB8AC3E}">
        <p14:creationId xmlns:p14="http://schemas.microsoft.com/office/powerpoint/2010/main" val="307108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slide because it is the thing that</a:t>
            </a:r>
            <a:r>
              <a:rPr lang="en-US" baseline="0" dirty="0"/>
              <a:t> helped me put a finger on where the disconnect between what my students need and what I was providing them come from.</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9</a:t>
            </a:fld>
            <a:endParaRPr lang="en-US"/>
          </a:p>
        </p:txBody>
      </p:sp>
    </p:spTree>
    <p:extLst>
      <p:ext uri="{BB962C8B-B14F-4D97-AF65-F5344CB8AC3E}">
        <p14:creationId xmlns:p14="http://schemas.microsoft.com/office/powerpoint/2010/main" val="1897297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even introduce the idea of an interaction term both visually and with the equation.  The equation takes on meaning.</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35</a:t>
            </a:fld>
            <a:endParaRPr lang="en-US"/>
          </a:p>
        </p:txBody>
      </p:sp>
    </p:spTree>
    <p:extLst>
      <p:ext uri="{BB962C8B-B14F-4D97-AF65-F5344CB8AC3E}">
        <p14:creationId xmlns:p14="http://schemas.microsoft.com/office/powerpoint/2010/main" val="1379480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They walk into our class with an understanding of odds ratios that we ask them to forget to do traditional probability.  Then we have to teach it to them again before we can introduce logistic regression.</a:t>
            </a:r>
          </a:p>
          <a:p>
            <a:endParaRPr lang="en-US" sz="1200" dirty="0"/>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36</a:t>
            </a:fld>
            <a:endParaRPr lang="en-US"/>
          </a:p>
        </p:txBody>
      </p:sp>
    </p:spTree>
    <p:extLst>
      <p:ext uri="{BB962C8B-B14F-4D97-AF65-F5344CB8AC3E}">
        <p14:creationId xmlns:p14="http://schemas.microsoft.com/office/powerpoint/2010/main" val="2937784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isn’t scarce and students know it.  They can see in the test statistic formula that when you increase sample size you increase the test statistic and thereby lower the p-value.</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37</a:t>
            </a:fld>
            <a:endParaRPr lang="en-US"/>
          </a:p>
        </p:txBody>
      </p:sp>
    </p:spTree>
    <p:extLst>
      <p:ext uri="{BB962C8B-B14F-4D97-AF65-F5344CB8AC3E}">
        <p14:creationId xmlns:p14="http://schemas.microsoft.com/office/powerpoint/2010/main" val="388503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Partitioning </a:t>
            </a:r>
            <a:r>
              <a:rPr lang="en-US" baseline="0" dirty="0"/>
              <a:t>is not difficult with appropriate technology.</a:t>
            </a:r>
            <a:endParaRPr lang="en-US" dirty="0"/>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38</a:t>
            </a:fld>
            <a:endParaRPr lang="en-US"/>
          </a:p>
        </p:txBody>
      </p:sp>
    </p:spTree>
    <p:extLst>
      <p:ext uri="{BB962C8B-B14F-4D97-AF65-F5344CB8AC3E}">
        <p14:creationId xmlns:p14="http://schemas.microsoft.com/office/powerpoint/2010/main" val="702968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Light on Traditional Probability.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Partitioning</a:t>
            </a:r>
            <a:r>
              <a:rPr lang="en-US" baseline="0" dirty="0"/>
              <a:t> and cross validation are not difficult with appropriate technology.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a confusion matrix with the Titanic data, they have a context for Type I and II errors when we get to it in Hypothesis Testing. </a:t>
            </a:r>
          </a:p>
        </p:txBody>
      </p:sp>
      <p:sp>
        <p:nvSpPr>
          <p:cNvPr id="4" name="Slide Number Placeholder 3"/>
          <p:cNvSpPr>
            <a:spLocks noGrp="1"/>
          </p:cNvSpPr>
          <p:nvPr>
            <p:ph type="sldNum" sz="quarter" idx="10"/>
          </p:nvPr>
        </p:nvSpPr>
        <p:spPr/>
        <p:txBody>
          <a:bodyPr/>
          <a:lstStyle/>
          <a:p>
            <a:fld id="{17A1809C-53AA-477D-9E55-BD9C94DA613F}" type="slidenum">
              <a:rPr lang="en-US" smtClean="0"/>
              <a:t>39</a:t>
            </a:fld>
            <a:endParaRPr lang="en-US"/>
          </a:p>
        </p:txBody>
      </p:sp>
    </p:spTree>
    <p:extLst>
      <p:ext uri="{BB962C8B-B14F-4D97-AF65-F5344CB8AC3E}">
        <p14:creationId xmlns:p14="http://schemas.microsoft.com/office/powerpoint/2010/main" val="2499711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38% of ALL passengers survive.</a:t>
            </a:r>
          </a:p>
          <a:p>
            <a:r>
              <a:rPr lang="en-US" dirty="0"/>
              <a:t>72.67% of FEMALE passengers survived.</a:t>
            </a:r>
          </a:p>
          <a:p>
            <a:r>
              <a:rPr lang="en-US" dirty="0"/>
              <a:t>Nearly 93% of 1</a:t>
            </a:r>
            <a:r>
              <a:rPr lang="en-US" baseline="30000" dirty="0"/>
              <a:t>st</a:t>
            </a:r>
            <a:r>
              <a:rPr lang="en-US" dirty="0"/>
              <a:t> and 2</a:t>
            </a:r>
            <a:r>
              <a:rPr lang="en-US" baseline="30000" dirty="0"/>
              <a:t>nd</a:t>
            </a:r>
            <a:r>
              <a:rPr lang="en-US" baseline="0" dirty="0"/>
              <a:t> class female passengers survived, compared to 49% of 3</a:t>
            </a:r>
            <a:r>
              <a:rPr lang="en-US" baseline="30000" dirty="0"/>
              <a:t>rd</a:t>
            </a:r>
            <a:r>
              <a:rPr lang="en-US" baseline="0" dirty="0"/>
              <a:t> class female passengers.</a:t>
            </a:r>
          </a:p>
          <a:p>
            <a:r>
              <a:rPr lang="en-US" baseline="0" dirty="0"/>
              <a:t>More than 58% of young male passengers (under 10) survived, a larger % than 3</a:t>
            </a:r>
            <a:r>
              <a:rPr lang="en-US" baseline="30000" dirty="0"/>
              <a:t>rd</a:t>
            </a:r>
            <a:r>
              <a:rPr lang="en-US" baseline="0" dirty="0"/>
              <a:t> class female passengers.</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40</a:t>
            </a:fld>
            <a:endParaRPr lang="en-US"/>
          </a:p>
        </p:txBody>
      </p:sp>
    </p:spTree>
    <p:extLst>
      <p:ext uri="{BB962C8B-B14F-4D97-AF65-F5344CB8AC3E}">
        <p14:creationId xmlns:p14="http://schemas.microsoft.com/office/powerpoint/2010/main" val="3134174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Why Change?</a:t>
            </a:r>
          </a:p>
          <a:p>
            <a:pPr>
              <a:lnSpc>
                <a:spcPct val="120000"/>
              </a:lnSpc>
            </a:pPr>
            <a:r>
              <a:rPr lang="en-US" dirty="0"/>
              <a:t>Students get INTERESTED when you explain how THEY are providing training data every time they pick up their phone.  </a:t>
            </a:r>
          </a:p>
          <a:p>
            <a:pPr>
              <a:lnSpc>
                <a:spcPct val="120000"/>
              </a:lnSpc>
            </a:pPr>
            <a:r>
              <a:rPr lang="en-US" dirty="0"/>
              <a:t>They UNDERSTAND why DS is important when you tell them it is what is used when Amazon recommends they buy something.</a:t>
            </a:r>
          </a:p>
          <a:p>
            <a:r>
              <a:rPr lang="en-US" dirty="0"/>
              <a:t>They feel EMPOWED when they see AND understand how Data Science is used in their daily lives.</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41</a:t>
            </a:fld>
            <a:endParaRPr lang="en-US"/>
          </a:p>
        </p:txBody>
      </p:sp>
    </p:spTree>
    <p:extLst>
      <p:ext uri="{BB962C8B-B14F-4D97-AF65-F5344CB8AC3E}">
        <p14:creationId xmlns:p14="http://schemas.microsoft.com/office/powerpoint/2010/main" val="919398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Day 1 they</a:t>
            </a:r>
            <a:r>
              <a:rPr lang="en-US" baseline="0" dirty="0"/>
              <a:t> played with real estate data from their home town.  By the end of a 5 week summer session, they were going beyond what is required for stat 1.  They were asking me HOW to do things they wanted to do.</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42</a:t>
            </a:fld>
            <a:endParaRPr lang="en-US"/>
          </a:p>
        </p:txBody>
      </p:sp>
    </p:spTree>
    <p:extLst>
      <p:ext uri="{BB962C8B-B14F-4D97-AF65-F5344CB8AC3E}">
        <p14:creationId xmlns:p14="http://schemas.microsoft.com/office/powerpoint/2010/main" val="3384415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Times New Roman" panose="02020603050405020304" pitchFamily="18" charset="0"/>
                <a:cs typeface="Times New Roman" panose="02020603050405020304" pitchFamily="18" charset="0"/>
              </a:rPr>
              <a:t>Philosophers</a:t>
            </a:r>
            <a:r>
              <a:rPr lang="en-US" sz="1200" dirty="0"/>
              <a:t> and </a:t>
            </a:r>
            <a:r>
              <a:rPr lang="en-US" sz="1200" i="1" dirty="0">
                <a:latin typeface="Times New Roman" panose="02020603050405020304" pitchFamily="18" charset="0"/>
                <a:cs typeface="Times New Roman" panose="02020603050405020304" pitchFamily="18" charset="0"/>
              </a:rPr>
              <a:t>Journalists</a:t>
            </a:r>
            <a:r>
              <a:rPr lang="en-US" sz="1200" dirty="0"/>
              <a:t> are talking about it. </a:t>
            </a:r>
          </a:p>
          <a:p>
            <a:r>
              <a:rPr lang="en-US" sz="1200" dirty="0"/>
              <a:t>If we don’t, we are making ourselves irrelevant.</a:t>
            </a:r>
          </a:p>
        </p:txBody>
      </p:sp>
      <p:sp>
        <p:nvSpPr>
          <p:cNvPr id="4" name="Slide Number Placeholder 3"/>
          <p:cNvSpPr>
            <a:spLocks noGrp="1"/>
          </p:cNvSpPr>
          <p:nvPr>
            <p:ph type="sldNum" sz="quarter" idx="10"/>
          </p:nvPr>
        </p:nvSpPr>
        <p:spPr/>
        <p:txBody>
          <a:bodyPr/>
          <a:lstStyle/>
          <a:p>
            <a:fld id="{17A1809C-53AA-477D-9E55-BD9C94DA613F}" type="slidenum">
              <a:rPr lang="en-US" smtClean="0"/>
              <a:t>43</a:t>
            </a:fld>
            <a:endParaRPr lang="en-US"/>
          </a:p>
        </p:txBody>
      </p:sp>
    </p:spTree>
    <p:extLst>
      <p:ext uri="{BB962C8B-B14F-4D97-AF65-F5344CB8AC3E}">
        <p14:creationId xmlns:p14="http://schemas.microsoft.com/office/powerpoint/2010/main" val="209619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continues to be a hot topic today.  From the ASA community.</a:t>
            </a:r>
          </a:p>
        </p:txBody>
      </p:sp>
      <p:sp>
        <p:nvSpPr>
          <p:cNvPr id="4" name="Slide Number Placeholder 3"/>
          <p:cNvSpPr>
            <a:spLocks noGrp="1"/>
          </p:cNvSpPr>
          <p:nvPr>
            <p:ph type="sldNum" sz="quarter" idx="10"/>
          </p:nvPr>
        </p:nvSpPr>
        <p:spPr/>
        <p:txBody>
          <a:bodyPr/>
          <a:lstStyle/>
          <a:p>
            <a:fld id="{17A1809C-53AA-477D-9E55-BD9C94DA613F}" type="slidenum">
              <a:rPr lang="en-US" smtClean="0"/>
              <a:t>45</a:t>
            </a:fld>
            <a:endParaRPr lang="en-US"/>
          </a:p>
        </p:txBody>
      </p:sp>
    </p:spTree>
    <p:extLst>
      <p:ext uri="{BB962C8B-B14F-4D97-AF65-F5344CB8AC3E}">
        <p14:creationId xmlns:p14="http://schemas.microsoft.com/office/powerpoint/2010/main" val="107166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RIT</a:t>
            </a:r>
            <a:r>
              <a:rPr lang="en-US" baseline="0" dirty="0"/>
              <a:t> established DPAC, I began exploring how to extend its activities to the intro level and to the general curriculum.</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13</a:t>
            </a:fld>
            <a:endParaRPr lang="en-US"/>
          </a:p>
        </p:txBody>
      </p:sp>
    </p:spTree>
    <p:extLst>
      <p:ext uri="{BB962C8B-B14F-4D97-AF65-F5344CB8AC3E}">
        <p14:creationId xmlns:p14="http://schemas.microsoft.com/office/powerpoint/2010/main" val="2896552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from the ASA community.</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46</a:t>
            </a:fld>
            <a:endParaRPr lang="en-US"/>
          </a:p>
        </p:txBody>
      </p:sp>
    </p:spTree>
    <p:extLst>
      <p:ext uri="{BB962C8B-B14F-4D97-AF65-F5344CB8AC3E}">
        <p14:creationId xmlns:p14="http://schemas.microsoft.com/office/powerpoint/2010/main" val="3224064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keep teaching the way we have been, we can expect the</a:t>
            </a:r>
            <a:r>
              <a:rPr lang="en-US" baseline="0" dirty="0"/>
              <a:t> same outcomes.</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47</a:t>
            </a:fld>
            <a:endParaRPr lang="en-US"/>
          </a:p>
        </p:txBody>
      </p:sp>
    </p:spTree>
    <p:extLst>
      <p:ext uri="{BB962C8B-B14F-4D97-AF65-F5344CB8AC3E}">
        <p14:creationId xmlns:p14="http://schemas.microsoft.com/office/powerpoint/2010/main" val="1547571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I started attending the weekly seminars of the DSRG.  It was like being in a foreign</a:t>
            </a:r>
            <a:r>
              <a:rPr lang="en-US" baseline="0" dirty="0"/>
              <a:t> country.  I understood some of the words and I got a feel for what words were important.  After seminar, I googled the new words to try to understand a bit more about what was going on.</a:t>
            </a:r>
          </a:p>
          <a:p>
            <a:endParaRPr lang="en-US" baseline="0" dirty="0"/>
          </a:p>
          <a:p>
            <a:r>
              <a:rPr lang="en-US" baseline="0" dirty="0"/>
              <a:t>They ALWAYS used R and insisted it was required. </a:t>
            </a:r>
            <a:r>
              <a:rPr lang="en-US" dirty="0"/>
              <a:t>Why not use R?  Cognitive Overload.</a:t>
            </a:r>
          </a:p>
        </p:txBody>
      </p:sp>
      <p:sp>
        <p:nvSpPr>
          <p:cNvPr id="4" name="Slide Number Placeholder 3"/>
          <p:cNvSpPr>
            <a:spLocks noGrp="1"/>
          </p:cNvSpPr>
          <p:nvPr>
            <p:ph type="sldNum" sz="quarter" idx="10"/>
          </p:nvPr>
        </p:nvSpPr>
        <p:spPr/>
        <p:txBody>
          <a:bodyPr/>
          <a:lstStyle/>
          <a:p>
            <a:fld id="{17A1809C-53AA-477D-9E55-BD9C94DA613F}" type="slidenum">
              <a:rPr lang="en-US" smtClean="0"/>
              <a:t>48</a:t>
            </a:fld>
            <a:endParaRPr lang="en-US"/>
          </a:p>
        </p:txBody>
      </p:sp>
    </p:spTree>
    <p:extLst>
      <p:ext uri="{BB962C8B-B14F-4D97-AF65-F5344CB8AC3E}">
        <p14:creationId xmlns:p14="http://schemas.microsoft.com/office/powerpoint/2010/main" val="4031095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They ALWAYS used R and insisted it was required.</a:t>
            </a:r>
            <a:endParaRPr lang="en-US" dirty="0"/>
          </a:p>
          <a:p>
            <a:r>
              <a:rPr lang="en-US" dirty="0"/>
              <a:t> I thought</a:t>
            </a:r>
            <a:r>
              <a:rPr lang="en-US" baseline="0" dirty="0"/>
              <a:t> they MUST be wrong.  There has got to be an APP for that.  (It’s a long story why I suspected this to be the case but that is for a conversation over coffee.)</a:t>
            </a:r>
          </a:p>
          <a:p>
            <a:r>
              <a:rPr lang="en-US" baseline="0" dirty="0"/>
              <a:t>Then the JMP Rep came to campus and did a presentation.  I met with her after the presentation to ask a million questions, in particular, could this tool also “do” data science.</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49</a:t>
            </a:fld>
            <a:endParaRPr lang="en-US"/>
          </a:p>
        </p:txBody>
      </p:sp>
    </p:spTree>
    <p:extLst>
      <p:ext uri="{BB962C8B-B14F-4D97-AF65-F5344CB8AC3E}">
        <p14:creationId xmlns:p14="http://schemas.microsoft.com/office/powerpoint/2010/main" val="383938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went to conferences to learn how</a:t>
            </a:r>
            <a:r>
              <a:rPr lang="en-US" baseline="0" dirty="0"/>
              <a:t> to incorporate data science into my statistics class.</a:t>
            </a:r>
          </a:p>
          <a:p>
            <a:r>
              <a:rPr lang="en-US" baseline="0" dirty="0"/>
              <a:t>The conferences may as well have been R tutorials.</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50</a:t>
            </a:fld>
            <a:endParaRPr lang="en-US"/>
          </a:p>
        </p:txBody>
      </p:sp>
    </p:spTree>
    <p:extLst>
      <p:ext uri="{BB962C8B-B14F-4D97-AF65-F5344CB8AC3E}">
        <p14:creationId xmlns:p14="http://schemas.microsoft.com/office/powerpoint/2010/main" val="3354145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conferences may as well have been R tutorials.</a:t>
            </a:r>
            <a:endParaRPr lang="en-US" dirty="0"/>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51</a:t>
            </a:fld>
            <a:endParaRPr lang="en-US"/>
          </a:p>
        </p:txBody>
      </p:sp>
    </p:spTree>
    <p:extLst>
      <p:ext uri="{BB962C8B-B14F-4D97-AF65-F5344CB8AC3E}">
        <p14:creationId xmlns:p14="http://schemas.microsoft.com/office/powerpoint/2010/main" val="1004217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my students don’t remember the order of operations.  I have had</a:t>
            </a:r>
            <a:r>
              <a:rPr lang="en-US" baseline="0" dirty="0"/>
              <a:t> to teach them how to use a scientific calculator.</a:t>
            </a:r>
          </a:p>
          <a:p>
            <a:endParaRPr lang="en-US" baseline="0" dirty="0"/>
          </a:p>
          <a:p>
            <a:r>
              <a:rPr lang="en-US" baseline="0" dirty="0"/>
              <a:t>Granted this came as a shock to me since I used to teach econ students and they self select, they had a pretty high capacity to do math.  Teaching math and stat in the general curriculum is very different.</a:t>
            </a:r>
          </a:p>
          <a:p>
            <a:endParaRPr lang="en-US" baseline="0" dirty="0"/>
          </a:p>
          <a:p>
            <a:r>
              <a:rPr lang="en-US" baseline="0" dirty="0"/>
              <a:t>And then I remembered the work of Shelia Tobias.  </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52</a:t>
            </a:fld>
            <a:endParaRPr lang="en-US"/>
          </a:p>
        </p:txBody>
      </p:sp>
    </p:spTree>
    <p:extLst>
      <p:ext uri="{BB962C8B-B14F-4D97-AF65-F5344CB8AC3E}">
        <p14:creationId xmlns:p14="http://schemas.microsoft.com/office/powerpoint/2010/main" val="3364420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conferences I learned of efforts to make R accessible to intro students.</a:t>
            </a:r>
          </a:p>
        </p:txBody>
      </p:sp>
      <p:sp>
        <p:nvSpPr>
          <p:cNvPr id="4" name="Slide Number Placeholder 3"/>
          <p:cNvSpPr>
            <a:spLocks noGrp="1"/>
          </p:cNvSpPr>
          <p:nvPr>
            <p:ph type="sldNum" sz="quarter" idx="10"/>
          </p:nvPr>
        </p:nvSpPr>
        <p:spPr/>
        <p:txBody>
          <a:bodyPr/>
          <a:lstStyle/>
          <a:p>
            <a:fld id="{17A1809C-53AA-477D-9E55-BD9C94DA613F}" type="slidenum">
              <a:rPr lang="en-US" smtClean="0"/>
              <a:t>53</a:t>
            </a:fld>
            <a:endParaRPr lang="en-US"/>
          </a:p>
        </p:txBody>
      </p:sp>
    </p:spTree>
    <p:extLst>
      <p:ext uri="{BB962C8B-B14F-4D97-AF65-F5344CB8AC3E}">
        <p14:creationId xmlns:p14="http://schemas.microsoft.com/office/powerpoint/2010/main" val="2494373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not FREE.  The cost of R is not</a:t>
            </a:r>
            <a:r>
              <a:rPr lang="en-US" baseline="0" dirty="0"/>
              <a:t> a direct cost.  LOTS of money went into grants to build R.  (and of course these also build careers).</a:t>
            </a:r>
          </a:p>
          <a:p>
            <a:endParaRPr lang="en-US" dirty="0"/>
          </a:p>
          <a:p>
            <a:r>
              <a:rPr lang="en-US" dirty="0"/>
              <a:t>I asked who would maintain these sights after the grant expired.  </a:t>
            </a:r>
          </a:p>
        </p:txBody>
      </p:sp>
      <p:sp>
        <p:nvSpPr>
          <p:cNvPr id="4" name="Slide Number Placeholder 3"/>
          <p:cNvSpPr>
            <a:spLocks noGrp="1"/>
          </p:cNvSpPr>
          <p:nvPr>
            <p:ph type="sldNum" sz="quarter" idx="10"/>
          </p:nvPr>
        </p:nvSpPr>
        <p:spPr/>
        <p:txBody>
          <a:bodyPr/>
          <a:lstStyle/>
          <a:p>
            <a:fld id="{17A1809C-53AA-477D-9E55-BD9C94DA613F}" type="slidenum">
              <a:rPr lang="en-US" smtClean="0"/>
              <a:t>54</a:t>
            </a:fld>
            <a:endParaRPr lang="en-US"/>
          </a:p>
        </p:txBody>
      </p:sp>
    </p:spTree>
    <p:extLst>
      <p:ext uri="{BB962C8B-B14F-4D97-AF65-F5344CB8AC3E}">
        <p14:creationId xmlns:p14="http://schemas.microsoft.com/office/powerpoint/2010/main" val="153922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wondered if these</a:t>
            </a:r>
            <a:r>
              <a:rPr lang="en-US" baseline="0" dirty="0"/>
              <a:t> were destined to become orphans like so many other things on the web.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seemed like this is a job for THE MARKET!  (Me, advocating the market!  I never thought I would see the day after I resigned my tenure as an economics professor.)</a:t>
            </a:r>
            <a:endParaRPr lang="en-US" dirty="0"/>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55</a:t>
            </a:fld>
            <a:endParaRPr lang="en-US"/>
          </a:p>
        </p:txBody>
      </p:sp>
    </p:spTree>
    <p:extLst>
      <p:ext uri="{BB962C8B-B14F-4D97-AF65-F5344CB8AC3E}">
        <p14:creationId xmlns:p14="http://schemas.microsoft.com/office/powerpoint/2010/main" val="231486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co-chaired a committee to re-write the intro stat course outline so that our “contract” with the students allowed us to change what we were doing in class.  Here is a side by side comparison.  In the new version, I starred (*) parts that most of our faculty could not yet do.  I wanted to make it “legal” to offer the new curriculum but not penalize people for now YET knowing how to teach it.  It passed.</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15</a:t>
            </a:fld>
            <a:endParaRPr lang="en-US"/>
          </a:p>
        </p:txBody>
      </p:sp>
    </p:spTree>
    <p:extLst>
      <p:ext uri="{BB962C8B-B14F-4D97-AF65-F5344CB8AC3E}">
        <p14:creationId xmlns:p14="http://schemas.microsoft.com/office/powerpoint/2010/main" val="773434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Opportunity Cost</a:t>
            </a:r>
            <a:r>
              <a:rPr lang="en-US" baseline="0" dirty="0"/>
              <a:t> of using R is substantial.  </a:t>
            </a:r>
          </a:p>
          <a:p>
            <a:pPr marL="171450" indent="-171450">
              <a:buFont typeface="Arial" panose="020B0604020202020204" pitchFamily="34" charset="0"/>
              <a:buChar char="•"/>
            </a:pPr>
            <a:r>
              <a:rPr lang="en-US" baseline="0" dirty="0"/>
              <a:t>Grants</a:t>
            </a:r>
          </a:p>
          <a:p>
            <a:pPr marL="171450" indent="-171450">
              <a:buFont typeface="Arial" panose="020B0604020202020204" pitchFamily="34" charset="0"/>
              <a:buChar char="•"/>
            </a:pPr>
            <a:r>
              <a:rPr lang="en-US" baseline="0" dirty="0"/>
              <a:t>Conferences</a:t>
            </a:r>
          </a:p>
          <a:p>
            <a:pPr marL="171450" indent="-171450">
              <a:buFont typeface="Arial" panose="020B0604020202020204" pitchFamily="34" charset="0"/>
              <a:buChar char="•"/>
            </a:pPr>
            <a:r>
              <a:rPr lang="en-US" baseline="0" dirty="0"/>
              <a:t>Cognitive load of the students</a:t>
            </a:r>
          </a:p>
          <a:p>
            <a:pPr marL="171450" indent="-171450">
              <a:buFont typeface="Arial" panose="020B0604020202020204" pitchFamily="34" charset="0"/>
              <a:buChar char="•"/>
            </a:pPr>
            <a:r>
              <a:rPr lang="en-US" baseline="0" dirty="0"/>
              <a:t>Bad statistical practice by lay </a:t>
            </a:r>
            <a:r>
              <a:rPr lang="en-US" baseline="0" dirty="0" err="1"/>
              <a:t>practicioners</a:t>
            </a:r>
            <a:r>
              <a:rPr lang="en-US" baseline="0" dirty="0"/>
              <a:t>.</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56</a:t>
            </a:fld>
            <a:endParaRPr lang="en-US"/>
          </a:p>
        </p:txBody>
      </p:sp>
    </p:spTree>
    <p:extLst>
      <p:ext uri="{BB962C8B-B14F-4D97-AF65-F5344CB8AC3E}">
        <p14:creationId xmlns:p14="http://schemas.microsoft.com/office/powerpoint/2010/main" val="1632220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years ago, Writing Across the Curriculum was the buzz word and</a:t>
            </a:r>
            <a:r>
              <a:rPr lang="en-US" baseline="0" dirty="0"/>
              <a:t> we changed what we teach as a result.</a:t>
            </a:r>
          </a:p>
          <a:p>
            <a:r>
              <a:rPr lang="en-US" baseline="0" dirty="0"/>
              <a:t>More recently, Critical Thinking became the favorite buzz word.</a:t>
            </a:r>
          </a:p>
          <a:p>
            <a:r>
              <a:rPr lang="en-US" baseline="0" dirty="0"/>
              <a:t>Now it is AI and Data Science.</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57</a:t>
            </a:fld>
            <a:endParaRPr lang="en-US"/>
          </a:p>
        </p:txBody>
      </p:sp>
    </p:spTree>
    <p:extLst>
      <p:ext uri="{BB962C8B-B14F-4D97-AF65-F5344CB8AC3E}">
        <p14:creationId xmlns:p14="http://schemas.microsoft.com/office/powerpoint/2010/main" val="3263900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statisticians are thinking about what keeps their students from being able to DO statistics.</a:t>
            </a:r>
          </a:p>
          <a:p>
            <a:endParaRPr lang="en-US" dirty="0"/>
          </a:p>
          <a:p>
            <a:r>
              <a:rPr lang="en-US" dirty="0"/>
              <a:t>Projects</a:t>
            </a:r>
            <a:r>
              <a:rPr lang="en-US" baseline="0" dirty="0"/>
              <a:t> to teach reproducibility are getting big grants to spread the word and create a community of teachers who want to TEACH reproduce  </a:t>
            </a:r>
            <a:r>
              <a:rPr lang="en-US" baseline="0" dirty="0" err="1"/>
              <a:t>ibility</a:t>
            </a:r>
            <a:r>
              <a:rPr lang="en-US" baseline="0" dirty="0"/>
              <a:t> in Empirical Research.</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58</a:t>
            </a:fld>
            <a:endParaRPr lang="en-US"/>
          </a:p>
        </p:txBody>
      </p:sp>
    </p:spTree>
    <p:extLst>
      <p:ext uri="{BB962C8B-B14F-4D97-AF65-F5344CB8AC3E}">
        <p14:creationId xmlns:p14="http://schemas.microsoft.com/office/powerpoint/2010/main" val="1310405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change, we will become irrelevant.</a:t>
            </a:r>
          </a:p>
        </p:txBody>
      </p:sp>
      <p:sp>
        <p:nvSpPr>
          <p:cNvPr id="4" name="Slide Number Placeholder 3"/>
          <p:cNvSpPr>
            <a:spLocks noGrp="1"/>
          </p:cNvSpPr>
          <p:nvPr>
            <p:ph type="sldNum" sz="quarter" idx="10"/>
          </p:nvPr>
        </p:nvSpPr>
        <p:spPr/>
        <p:txBody>
          <a:bodyPr/>
          <a:lstStyle/>
          <a:p>
            <a:fld id="{17A1809C-53AA-477D-9E55-BD9C94DA613F}" type="slidenum">
              <a:rPr lang="en-US" smtClean="0"/>
              <a:t>59</a:t>
            </a:fld>
            <a:endParaRPr lang="en-US"/>
          </a:p>
        </p:txBody>
      </p:sp>
    </p:spTree>
    <p:extLst>
      <p:ext uri="{BB962C8B-B14F-4D97-AF65-F5344CB8AC3E}">
        <p14:creationId xmlns:p14="http://schemas.microsoft.com/office/powerpoint/2010/main" val="239847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a:t>
            </a:r>
            <a:r>
              <a:rPr lang="en-US" baseline="0" dirty="0"/>
              <a:t> always takes place in a context.  Something changes which causes other things to adapt and change and so the process continues.  Our traditional curriculum has merely been tweaked since the 1980s.  Technology has completely transformed the world.  In 1986, personal computers were a novel thing.  We have come a long way since then.</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16</a:t>
            </a:fld>
            <a:endParaRPr lang="en-US"/>
          </a:p>
        </p:txBody>
      </p:sp>
    </p:spTree>
    <p:extLst>
      <p:ext uri="{BB962C8B-B14F-4D97-AF65-F5344CB8AC3E}">
        <p14:creationId xmlns:p14="http://schemas.microsoft.com/office/powerpoint/2010/main" val="358785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isn’t tidy and it doesn’t come from a textbook.</a:t>
            </a:r>
          </a:p>
          <a:p>
            <a:r>
              <a:rPr lang="en-US" dirty="0"/>
              <a:t>Data sets are too big to be practically analyzed with a calculator.</a:t>
            </a:r>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17</a:t>
            </a:fld>
            <a:endParaRPr lang="en-US"/>
          </a:p>
        </p:txBody>
      </p:sp>
    </p:spTree>
    <p:extLst>
      <p:ext uri="{BB962C8B-B14F-4D97-AF65-F5344CB8AC3E}">
        <p14:creationId xmlns:p14="http://schemas.microsoft.com/office/powerpoint/2010/main" val="346295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current dominant model of intro stats, all roads lead to inferential statistics.  We all know the reasons why it has been done this way.  However, this is NOT the world our students live in today.</a:t>
            </a:r>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18</a:t>
            </a:fld>
            <a:endParaRPr lang="en-US"/>
          </a:p>
        </p:txBody>
      </p:sp>
    </p:spTree>
    <p:extLst>
      <p:ext uri="{BB962C8B-B14F-4D97-AF65-F5344CB8AC3E}">
        <p14:creationId xmlns:p14="http://schemas.microsoft.com/office/powerpoint/2010/main" val="3658068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20</a:t>
            </a:fld>
            <a:endParaRPr lang="en-US"/>
          </a:p>
        </p:txBody>
      </p:sp>
    </p:spTree>
    <p:extLst>
      <p:ext uri="{BB962C8B-B14F-4D97-AF65-F5344CB8AC3E}">
        <p14:creationId xmlns:p14="http://schemas.microsoft.com/office/powerpoint/2010/main" val="567164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Checking into your favorite hangout is data as is your shopping patterns, your search history and who knows what else. </a:t>
            </a:r>
            <a:endParaRPr lang="en-US" dirty="0"/>
          </a:p>
          <a:p>
            <a:pPr>
              <a:lnSpc>
                <a:spcPct val="120000"/>
              </a:lnSpc>
            </a:pPr>
            <a:r>
              <a:rPr lang="en-US" dirty="0"/>
              <a:t>Students get INTERESTED in</a:t>
            </a:r>
            <a:r>
              <a:rPr lang="en-US" baseline="0" dirty="0"/>
              <a:t> data analysis and predictive modeling </a:t>
            </a:r>
            <a:r>
              <a:rPr lang="en-US" dirty="0"/>
              <a:t>when you explain how THEY are providing training data every time they pick up their phone. </a:t>
            </a:r>
            <a:endParaRPr lang="en-US" sz="1200" dirty="0"/>
          </a:p>
          <a:p>
            <a:endParaRPr lang="en-US" dirty="0"/>
          </a:p>
        </p:txBody>
      </p:sp>
      <p:sp>
        <p:nvSpPr>
          <p:cNvPr id="4" name="Slide Number Placeholder 3"/>
          <p:cNvSpPr>
            <a:spLocks noGrp="1"/>
          </p:cNvSpPr>
          <p:nvPr>
            <p:ph type="sldNum" sz="quarter" idx="10"/>
          </p:nvPr>
        </p:nvSpPr>
        <p:spPr/>
        <p:txBody>
          <a:bodyPr/>
          <a:lstStyle/>
          <a:p>
            <a:fld id="{17A1809C-53AA-477D-9E55-BD9C94DA613F}" type="slidenum">
              <a:rPr lang="en-US" smtClean="0"/>
              <a:t>21</a:t>
            </a:fld>
            <a:endParaRPr lang="en-US"/>
          </a:p>
        </p:txBody>
      </p:sp>
    </p:spTree>
    <p:extLst>
      <p:ext uri="{BB962C8B-B14F-4D97-AF65-F5344CB8AC3E}">
        <p14:creationId xmlns:p14="http://schemas.microsoft.com/office/powerpoint/2010/main" val="295232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FD499E-3477-4C3A-8C86-61CD4A2A40C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151092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D499E-3477-4C3A-8C86-61CD4A2A40C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50511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D499E-3477-4C3A-8C86-61CD4A2A40C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166020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lnSpc>
                <a:spcPct val="100000"/>
              </a:lnSpc>
              <a:spcBef>
                <a:spcPts val="600"/>
              </a:spcBef>
              <a:defRPr sz="3200"/>
            </a:lvl1pPr>
            <a:lvl2pPr>
              <a:lnSpc>
                <a:spcPct val="100000"/>
              </a:lnSpc>
              <a:spcBef>
                <a:spcPts val="600"/>
              </a:spcBef>
              <a:defRPr sz="2800"/>
            </a:lvl2pPr>
            <a:lvl3pPr>
              <a:lnSpc>
                <a:spcPct val="100000"/>
              </a:lnSpc>
              <a:spcBef>
                <a:spcPts val="600"/>
              </a:spcBef>
              <a:defRPr sz="2400"/>
            </a:lvl3pPr>
            <a:lvl4pPr>
              <a:lnSpc>
                <a:spcPct val="100000"/>
              </a:lnSpc>
              <a:spcBef>
                <a:spcPts val="600"/>
              </a:spcBef>
              <a:defRPr sz="2000"/>
            </a:lvl4pPr>
            <a:lvl5pPr>
              <a:lnSpc>
                <a:spcPct val="100000"/>
              </a:lnSpc>
              <a:spcBef>
                <a:spcPts val="600"/>
              </a:spcBef>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FD499E-3477-4C3A-8C86-61CD4A2A40C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73747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D499E-3477-4C3A-8C86-61CD4A2A40C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33709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FD499E-3477-4C3A-8C86-61CD4A2A40C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335955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FD499E-3477-4C3A-8C86-61CD4A2A40CB}" type="datetimeFigureOut">
              <a:rPr lang="en-US" smtClean="0"/>
              <a:t>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36919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FD499E-3477-4C3A-8C86-61CD4A2A40CB}" type="datetimeFigureOut">
              <a:rPr lang="en-US" smtClean="0"/>
              <a:t>2/15/2019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93940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D499E-3477-4C3A-8C86-61CD4A2A40CB}" type="datetimeFigureOut">
              <a:rPr lang="en-US" smtClean="0"/>
              <a:t>2/15/2019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77013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FD499E-3477-4C3A-8C86-61CD4A2A40C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112119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FD499E-3477-4C3A-8C86-61CD4A2A40C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9093A-B6FF-4C3D-B4AA-9AEF69CB17DA}" type="slidenum">
              <a:rPr lang="en-US" smtClean="0"/>
              <a:t>‹#›</a:t>
            </a:fld>
            <a:endParaRPr lang="en-US"/>
          </a:p>
        </p:txBody>
      </p:sp>
    </p:spTree>
    <p:extLst>
      <p:ext uri="{BB962C8B-B14F-4D97-AF65-F5344CB8AC3E}">
        <p14:creationId xmlns:p14="http://schemas.microsoft.com/office/powerpoint/2010/main" val="94749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D499E-3477-4C3A-8C86-61CD4A2A40CB}" type="datetimeFigureOut">
              <a:rPr lang="en-US" smtClean="0"/>
              <a:t>2/15/2019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9093A-B6FF-4C3D-B4AA-9AEF69CB17DA}" type="slidenum">
              <a:rPr lang="en-US" smtClean="0"/>
              <a:t>‹#›</a:t>
            </a:fld>
            <a:endParaRPr lang="en-US"/>
          </a:p>
        </p:txBody>
      </p:sp>
    </p:spTree>
    <p:extLst>
      <p:ext uri="{BB962C8B-B14F-4D97-AF65-F5344CB8AC3E}">
        <p14:creationId xmlns:p14="http://schemas.microsoft.com/office/powerpoint/2010/main" val="4279654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ou.edu/las/physci/ch412/alttable.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jamanetwork.com/journals/jama/fullarticle/2676503?utm_source=twitter&amp;utm_campaign=content-shareicons&amp;utm_content=article_engagement&amp;utm_medium=social&amp;utm_term=032218#.WrQS3lm-Ma0.twitt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n.wikipedia.org/wiki/Production_possibilities_frontier" TargetMode="External"/><Relationship Id="rId5" Type="http://schemas.openxmlformats.org/officeDocument/2006/relationships/hyperlink" Target="https://en.wikipedia.org/wiki/Real_versus_nominal_value_(economics)" TargetMode="External"/><Relationship Id="rId4" Type="http://schemas.openxmlformats.org/officeDocument/2006/relationships/hyperlink" Target="https://en.wikipedia.org/wiki/Monetar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repository.lib.ncsu.edu/bitstream/handle/1840.20/35762/etd.pdf?sequence=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4945" y="1041400"/>
            <a:ext cx="9144000" cy="2387600"/>
          </a:xfrm>
        </p:spPr>
        <p:txBody>
          <a:bodyPr>
            <a:normAutofit/>
          </a:bodyPr>
          <a:lstStyle/>
          <a:p>
            <a:r>
              <a:rPr lang="en-US" dirty="0"/>
              <a:t>Teaching Introductory Statistics in a Digital World</a:t>
            </a:r>
          </a:p>
        </p:txBody>
      </p:sp>
      <p:sp>
        <p:nvSpPr>
          <p:cNvPr id="3" name="Subtitle 2"/>
          <p:cNvSpPr>
            <a:spLocks noGrp="1"/>
          </p:cNvSpPr>
          <p:nvPr>
            <p:ph type="subTitle" idx="1"/>
          </p:nvPr>
        </p:nvSpPr>
        <p:spPr/>
        <p:txBody>
          <a:bodyPr>
            <a:normAutofit lnSpcReduction="10000"/>
          </a:bodyPr>
          <a:lstStyle/>
          <a:p>
            <a:r>
              <a:rPr lang="en-US" dirty="0"/>
              <a:t>The View from the Trenches</a:t>
            </a:r>
          </a:p>
          <a:p>
            <a:r>
              <a:rPr lang="en-US" dirty="0"/>
              <a:t>Friday, January 18, 2018</a:t>
            </a:r>
          </a:p>
          <a:p>
            <a:r>
              <a:rPr lang="en-US" dirty="0"/>
              <a:t>Joint Mathematics Meetings</a:t>
            </a:r>
          </a:p>
          <a:p>
            <a:r>
              <a:rPr lang="en-US" dirty="0"/>
              <a:t>Baltimore</a:t>
            </a:r>
          </a:p>
        </p:txBody>
      </p:sp>
      <p:pic>
        <p:nvPicPr>
          <p:cNvPr id="4" name="Picture 3"/>
          <p:cNvPicPr>
            <a:picLocks noChangeAspect="1"/>
          </p:cNvPicPr>
          <p:nvPr/>
        </p:nvPicPr>
        <p:blipFill>
          <a:blip r:embed="rId2"/>
          <a:stretch>
            <a:fillRect/>
          </a:stretch>
        </p:blipFill>
        <p:spPr>
          <a:xfrm rot="20081608">
            <a:off x="626084" y="561911"/>
            <a:ext cx="2341887" cy="1756416"/>
          </a:xfrm>
          <a:prstGeom prst="rect">
            <a:avLst/>
          </a:prstGeom>
        </p:spPr>
      </p:pic>
      <p:pic>
        <p:nvPicPr>
          <p:cNvPr id="3074" name="Picture 2" descr="Image result for phones in the 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85185">
            <a:off x="9189720" y="622859"/>
            <a:ext cx="2501392" cy="166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70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MAA – Stat Sigma 2017 Atlanta</a:t>
            </a:r>
          </a:p>
        </p:txBody>
      </p:sp>
      <p:pic>
        <p:nvPicPr>
          <p:cNvPr id="4" name="Content Placeholder 3"/>
          <p:cNvPicPr>
            <a:picLocks noGrp="1" noChangeAspect="1"/>
          </p:cNvPicPr>
          <p:nvPr>
            <p:ph idx="1"/>
          </p:nvPr>
        </p:nvPicPr>
        <p:blipFill>
          <a:blip r:embed="rId2"/>
          <a:stretch>
            <a:fillRect/>
          </a:stretch>
        </p:blipFill>
        <p:spPr>
          <a:xfrm>
            <a:off x="640080" y="1284922"/>
            <a:ext cx="11128248" cy="5445061"/>
          </a:xfrm>
          <a:prstGeom prst="rect">
            <a:avLst/>
          </a:prstGeom>
        </p:spPr>
      </p:pic>
    </p:spTree>
    <p:extLst>
      <p:ext uri="{BB962C8B-B14F-4D97-AF65-F5344CB8AC3E}">
        <p14:creationId xmlns:p14="http://schemas.microsoft.com/office/powerpoint/2010/main" val="298798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After the 2017 MAA</a:t>
            </a:r>
          </a:p>
        </p:txBody>
      </p:sp>
      <p:sp>
        <p:nvSpPr>
          <p:cNvPr id="3" name="Content Placeholder 2"/>
          <p:cNvSpPr>
            <a:spLocks noGrp="1"/>
          </p:cNvSpPr>
          <p:nvPr>
            <p:ph sz="half" idx="1"/>
          </p:nvPr>
        </p:nvSpPr>
        <p:spPr>
          <a:xfrm>
            <a:off x="838200" y="1825625"/>
            <a:ext cx="10628376" cy="1301623"/>
          </a:xfrm>
        </p:spPr>
        <p:txBody>
          <a:bodyPr>
            <a:noAutofit/>
          </a:bodyPr>
          <a:lstStyle/>
          <a:p>
            <a:pPr marL="0" indent="0">
              <a:buNone/>
            </a:pPr>
            <a:r>
              <a:rPr lang="en-US" sz="3600" dirty="0"/>
              <a:t>After the 2017 MAA I was convinced that experts didn’t have the answer to the introductory statistics class my students need. </a:t>
            </a:r>
          </a:p>
          <a:p>
            <a:pPr marL="0" indent="0">
              <a:buNone/>
            </a:pPr>
            <a:endParaRPr lang="en-US" sz="3600" dirty="0"/>
          </a:p>
        </p:txBody>
      </p:sp>
      <p:sp>
        <p:nvSpPr>
          <p:cNvPr id="6" name="Content Placeholder 5"/>
          <p:cNvSpPr>
            <a:spLocks noGrp="1"/>
          </p:cNvSpPr>
          <p:nvPr>
            <p:ph sz="half" idx="2"/>
          </p:nvPr>
        </p:nvSpPr>
        <p:spPr>
          <a:xfrm>
            <a:off x="803148" y="4041647"/>
            <a:ext cx="10585704" cy="1888427"/>
          </a:xfrm>
        </p:spPr>
        <p:txBody>
          <a:bodyPr>
            <a:normAutofit/>
          </a:bodyPr>
          <a:lstStyle/>
          <a:p>
            <a:pPr marL="0" indent="0">
              <a:lnSpc>
                <a:spcPct val="150000"/>
              </a:lnSpc>
              <a:buNone/>
            </a:pPr>
            <a:r>
              <a:rPr lang="en-US" sz="3600" dirty="0"/>
              <a:t>My students are both </a:t>
            </a:r>
            <a:r>
              <a:rPr lang="en-US" sz="4000" b="1" dirty="0">
                <a:solidFill>
                  <a:srgbClr val="FF0000"/>
                </a:solidFill>
              </a:rPr>
              <a:t>consumers</a:t>
            </a:r>
            <a:r>
              <a:rPr lang="en-US" sz="3600" dirty="0"/>
              <a:t> and </a:t>
            </a:r>
            <a:r>
              <a:rPr lang="en-US" sz="4000" b="1" dirty="0">
                <a:solidFill>
                  <a:srgbClr val="FF0000"/>
                </a:solidFill>
              </a:rPr>
              <a:t>producers </a:t>
            </a:r>
            <a:r>
              <a:rPr lang="en-US" sz="3600" dirty="0"/>
              <a:t>of statistics and of data. </a:t>
            </a:r>
          </a:p>
        </p:txBody>
      </p:sp>
    </p:spTree>
    <p:extLst>
      <p:ext uri="{BB962C8B-B14F-4D97-AF65-F5344CB8AC3E}">
        <p14:creationId xmlns:p14="http://schemas.microsoft.com/office/powerpoint/2010/main" val="396913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78583" y="365126"/>
            <a:ext cx="5275217" cy="6044818"/>
          </a:xfrm>
        </p:spPr>
        <p:txBody>
          <a:bodyPr>
            <a:normAutofit lnSpcReduction="10000"/>
          </a:bodyPr>
          <a:lstStyle/>
          <a:p>
            <a:pPr marL="0" indent="0">
              <a:lnSpc>
                <a:spcPct val="110000"/>
              </a:lnSpc>
              <a:buNone/>
            </a:pPr>
            <a:r>
              <a:rPr lang="en-US" dirty="0"/>
              <a:t>While SBI gives them great intuition on the means of a p-value,</a:t>
            </a:r>
          </a:p>
          <a:p>
            <a:pPr marL="0" indent="0">
              <a:lnSpc>
                <a:spcPct val="110000"/>
              </a:lnSpc>
              <a:buNone/>
            </a:pPr>
            <a:r>
              <a:rPr lang="en-US" dirty="0"/>
              <a:t>it doesn’t teach them how to analyze data.</a:t>
            </a:r>
          </a:p>
          <a:p>
            <a:pPr marL="0" indent="0">
              <a:lnSpc>
                <a:spcPct val="110000"/>
              </a:lnSpc>
              <a:buNone/>
            </a:pPr>
            <a:endParaRPr lang="en-US" dirty="0"/>
          </a:p>
          <a:p>
            <a:pPr marL="0" indent="0">
              <a:lnSpc>
                <a:spcPct val="110000"/>
              </a:lnSpc>
              <a:buNone/>
            </a:pPr>
            <a:r>
              <a:rPr lang="en-US" dirty="0"/>
              <a:t>Students tell me, </a:t>
            </a:r>
          </a:p>
          <a:p>
            <a:pPr marL="0" indent="0">
              <a:lnSpc>
                <a:spcPct val="110000"/>
              </a:lnSpc>
              <a:buNone/>
            </a:pPr>
            <a:r>
              <a:rPr lang="en-US" sz="4000" i="1" dirty="0">
                <a:latin typeface="Times New Roman" panose="02020603050405020304" pitchFamily="18" charset="0"/>
                <a:cs typeface="Times New Roman" panose="02020603050405020304" pitchFamily="18" charset="0"/>
              </a:rPr>
              <a:t>I know which formula to use but I don’t know how to analyze data.</a:t>
            </a:r>
          </a:p>
          <a:p>
            <a:pPr>
              <a:lnSpc>
                <a:spcPct val="110000"/>
              </a:lnSpc>
            </a:pPr>
            <a:endParaRPr lang="en-US" dirty="0"/>
          </a:p>
        </p:txBody>
      </p:sp>
      <p:pic>
        <p:nvPicPr>
          <p:cNvPr id="4" name="Picture 3"/>
          <p:cNvPicPr>
            <a:picLocks noChangeAspect="1"/>
          </p:cNvPicPr>
          <p:nvPr/>
        </p:nvPicPr>
        <p:blipFill rotWithShape="1">
          <a:blip r:embed="rId2"/>
          <a:srcRect l="10531" t="7720" r="18933" b="6112"/>
          <a:stretch/>
        </p:blipFill>
        <p:spPr>
          <a:xfrm>
            <a:off x="82296" y="0"/>
            <a:ext cx="5893202" cy="6702552"/>
          </a:xfrm>
          <a:prstGeom prst="rect">
            <a:avLst/>
          </a:prstGeom>
        </p:spPr>
      </p:pic>
      <p:sp>
        <p:nvSpPr>
          <p:cNvPr id="9" name="5-Point Star 8"/>
          <p:cNvSpPr/>
          <p:nvPr/>
        </p:nvSpPr>
        <p:spPr>
          <a:xfrm>
            <a:off x="82296" y="4901184"/>
            <a:ext cx="2011680" cy="1801368"/>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9587"/>
          </a:xfrm>
        </p:spPr>
        <p:txBody>
          <a:bodyPr/>
          <a:lstStyle/>
          <a:p>
            <a:r>
              <a:rPr lang="en-US" i="1" dirty="0"/>
              <a:t>Data and Predictive Analytics Center</a:t>
            </a:r>
            <a:r>
              <a:rPr lang="en-US" dirty="0"/>
              <a:t> (2016). </a:t>
            </a:r>
          </a:p>
        </p:txBody>
      </p:sp>
      <p:pic>
        <p:nvPicPr>
          <p:cNvPr id="4" name="Content Placeholder 3"/>
          <p:cNvPicPr>
            <a:picLocks noGrp="1" noChangeAspect="1"/>
          </p:cNvPicPr>
          <p:nvPr>
            <p:ph idx="1"/>
          </p:nvPr>
        </p:nvPicPr>
        <p:blipFill>
          <a:blip r:embed="rId3"/>
          <a:stretch>
            <a:fillRect/>
          </a:stretch>
        </p:blipFill>
        <p:spPr>
          <a:xfrm>
            <a:off x="824180" y="1126208"/>
            <a:ext cx="9764572" cy="5302024"/>
          </a:xfrm>
          <a:prstGeom prst="rect">
            <a:avLst/>
          </a:prstGeom>
        </p:spPr>
      </p:pic>
    </p:spTree>
    <p:extLst>
      <p:ext uri="{BB962C8B-B14F-4D97-AF65-F5344CB8AC3E}">
        <p14:creationId xmlns:p14="http://schemas.microsoft.com/office/powerpoint/2010/main" val="1736471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New?</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2841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7464" y="1179575"/>
            <a:ext cx="10202090" cy="5447991"/>
          </a:xfrm>
          <a:prstGeom prst="rect">
            <a:avLst/>
          </a:prstGeom>
        </p:spPr>
      </p:pic>
      <p:sp>
        <p:nvSpPr>
          <p:cNvPr id="2" name="TextBox 1"/>
          <p:cNvSpPr txBox="1"/>
          <p:nvPr/>
        </p:nvSpPr>
        <p:spPr>
          <a:xfrm>
            <a:off x="365760" y="320040"/>
            <a:ext cx="11338560" cy="707886"/>
          </a:xfrm>
          <a:prstGeom prst="rect">
            <a:avLst/>
          </a:prstGeom>
          <a:noFill/>
        </p:spPr>
        <p:txBody>
          <a:bodyPr wrap="square" rtlCol="0">
            <a:spAutoFit/>
          </a:bodyPr>
          <a:lstStyle/>
          <a:p>
            <a:r>
              <a:rPr lang="en-US" sz="4000" dirty="0"/>
              <a:t>The first step was revising the intro stats curriculum.</a:t>
            </a:r>
          </a:p>
        </p:txBody>
      </p:sp>
    </p:spTree>
    <p:extLst>
      <p:ext uri="{BB962C8B-B14F-4D97-AF65-F5344CB8AC3E}">
        <p14:creationId xmlns:p14="http://schemas.microsoft.com/office/powerpoint/2010/main" val="166724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1488"/>
          </a:xfrm>
        </p:spPr>
        <p:txBody>
          <a:bodyPr/>
          <a:lstStyle/>
          <a:p>
            <a:r>
              <a:rPr lang="en-US" dirty="0"/>
              <a:t>How did we get here and why change?</a:t>
            </a:r>
          </a:p>
        </p:txBody>
      </p:sp>
      <p:sp>
        <p:nvSpPr>
          <p:cNvPr id="3" name="Content Placeholder 2"/>
          <p:cNvSpPr>
            <a:spLocks noGrp="1"/>
          </p:cNvSpPr>
          <p:nvPr>
            <p:ph idx="1"/>
          </p:nvPr>
        </p:nvSpPr>
        <p:spPr>
          <a:xfrm>
            <a:off x="838200" y="1417320"/>
            <a:ext cx="3313176" cy="4759643"/>
          </a:xfrm>
        </p:spPr>
        <p:txBody>
          <a:bodyPr>
            <a:normAutofit fontScale="92500" lnSpcReduction="20000"/>
          </a:bodyPr>
          <a:lstStyle/>
          <a:p>
            <a:r>
              <a:rPr lang="en-US" dirty="0"/>
              <a:t>The course we have been teaching for years grew up in a historical context. </a:t>
            </a:r>
          </a:p>
          <a:p>
            <a:endParaRPr lang="en-US" dirty="0"/>
          </a:p>
          <a:p>
            <a:r>
              <a:rPr lang="en-US" dirty="0"/>
              <a:t> That context has changed. </a:t>
            </a:r>
          </a:p>
          <a:p>
            <a:endParaRPr lang="en-US" dirty="0"/>
          </a:p>
          <a:p>
            <a:r>
              <a:rPr lang="en-US" dirty="0"/>
              <a:t> Technology has changed. </a:t>
            </a:r>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4608576" y="2288610"/>
            <a:ext cx="6867144" cy="4167748"/>
          </a:xfrm>
          <a:prstGeom prst="rect">
            <a:avLst/>
          </a:prstGeom>
        </p:spPr>
      </p:pic>
      <p:sp>
        <p:nvSpPr>
          <p:cNvPr id="5" name="Oval 4"/>
          <p:cNvSpPr/>
          <p:nvPr/>
        </p:nvSpPr>
        <p:spPr>
          <a:xfrm>
            <a:off x="8257032" y="2288610"/>
            <a:ext cx="1078992"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90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 have updated our other tools.</a:t>
            </a:r>
          </a:p>
        </p:txBody>
      </p:sp>
      <p:sp>
        <p:nvSpPr>
          <p:cNvPr id="11" name="Text Placeholder 10"/>
          <p:cNvSpPr>
            <a:spLocks noGrp="1"/>
          </p:cNvSpPr>
          <p:nvPr>
            <p:ph type="body" idx="1"/>
          </p:nvPr>
        </p:nvSpPr>
        <p:spPr>
          <a:xfrm>
            <a:off x="493776" y="1681163"/>
            <a:ext cx="4224529" cy="823912"/>
          </a:xfrm>
        </p:spPr>
        <p:txBody>
          <a:bodyPr>
            <a:noAutofit/>
          </a:bodyPr>
          <a:lstStyle/>
          <a:p>
            <a:r>
              <a:rPr lang="en-US" sz="2800" dirty="0"/>
              <a:t>We don’t do this anymore.	</a:t>
            </a:r>
          </a:p>
        </p:txBody>
      </p:sp>
      <p:pic>
        <p:nvPicPr>
          <p:cNvPr id="8" name="Content Placeholder 7"/>
          <p:cNvPicPr>
            <a:picLocks noGrp="1" noChangeAspect="1"/>
          </p:cNvPicPr>
          <p:nvPr>
            <p:ph sz="half" idx="2"/>
          </p:nvPr>
        </p:nvPicPr>
        <p:blipFill>
          <a:blip r:embed="rId3"/>
          <a:stretch>
            <a:fillRect/>
          </a:stretch>
        </p:blipFill>
        <p:spPr>
          <a:xfrm>
            <a:off x="4160575" y="2093119"/>
            <a:ext cx="6803029" cy="3423972"/>
          </a:xfrm>
          <a:prstGeom prst="rect">
            <a:avLst/>
          </a:prstGeom>
        </p:spPr>
      </p:pic>
      <p:sp>
        <p:nvSpPr>
          <p:cNvPr id="12" name="Text Placeholder 11"/>
          <p:cNvSpPr>
            <a:spLocks noGrp="1"/>
          </p:cNvSpPr>
          <p:nvPr>
            <p:ph type="body" sz="quarter" idx="3"/>
          </p:nvPr>
        </p:nvSpPr>
        <p:spPr>
          <a:xfrm>
            <a:off x="6172200" y="1278733"/>
            <a:ext cx="5183188" cy="823912"/>
          </a:xfrm>
        </p:spPr>
        <p:txBody>
          <a:bodyPr>
            <a:normAutofit/>
          </a:bodyPr>
          <a:lstStyle/>
          <a:p>
            <a:r>
              <a:rPr lang="en-US" sz="4000" dirty="0"/>
              <a:t>So why do we do this?</a:t>
            </a:r>
          </a:p>
        </p:txBody>
      </p:sp>
      <p:pic>
        <p:nvPicPr>
          <p:cNvPr id="7" name="Content Placeholder 6"/>
          <p:cNvPicPr>
            <a:picLocks noGrp="1" noChangeAspect="1"/>
          </p:cNvPicPr>
          <p:nvPr>
            <p:ph sz="half" idx="4294967295"/>
          </p:nvPr>
        </p:nvPicPr>
        <p:blipFill rotWithShape="1">
          <a:blip r:embed="rId4"/>
          <a:srcRect l="32118" r="11235"/>
          <a:stretch/>
        </p:blipFill>
        <p:spPr>
          <a:xfrm>
            <a:off x="640080" y="2805556"/>
            <a:ext cx="3931920" cy="3910739"/>
          </a:xfrm>
          <a:prstGeom prst="rect">
            <a:avLst/>
          </a:prstGeom>
        </p:spPr>
      </p:pic>
      <p:sp>
        <p:nvSpPr>
          <p:cNvPr id="2" name="TextBox 1"/>
          <p:cNvSpPr txBox="1"/>
          <p:nvPr/>
        </p:nvSpPr>
        <p:spPr>
          <a:xfrm rot="1057751">
            <a:off x="9976104" y="4419829"/>
            <a:ext cx="1612392" cy="2246769"/>
          </a:xfrm>
          <a:prstGeom prst="rect">
            <a:avLst/>
          </a:prstGeom>
          <a:noFill/>
        </p:spPr>
        <p:txBody>
          <a:bodyPr wrap="square" rtlCol="0">
            <a:spAutoFit/>
          </a:bodyPr>
          <a:lstStyle/>
          <a:p>
            <a:r>
              <a:rPr lang="en-US" sz="2800" dirty="0">
                <a:solidFill>
                  <a:srgbClr val="FF0000"/>
                </a:solidFill>
                <a:latin typeface="Mistral" panose="03090702030407020403" pitchFamily="66" charset="0"/>
              </a:rPr>
              <a:t>Don’t get me started on TI’s Incentive System!</a:t>
            </a:r>
          </a:p>
        </p:txBody>
      </p:sp>
    </p:spTree>
    <p:extLst>
      <p:ext uri="{BB962C8B-B14F-4D97-AF65-F5344CB8AC3E}">
        <p14:creationId xmlns:p14="http://schemas.microsoft.com/office/powerpoint/2010/main" val="21290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250"/>
                                  </p:stCondLst>
                                  <p:childTnLst>
                                    <p:set>
                                      <p:cBhvr>
                                        <p:cTn id="1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25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25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205" y="365125"/>
            <a:ext cx="11491783" cy="741299"/>
          </a:xfrm>
        </p:spPr>
        <p:txBody>
          <a:bodyPr>
            <a:noAutofit/>
          </a:bodyPr>
          <a:lstStyle/>
          <a:p>
            <a:r>
              <a:rPr lang="en-US" sz="5400" b="1" dirty="0"/>
              <a:t>Not All roads Lead to Inferential Statistics. </a:t>
            </a:r>
          </a:p>
        </p:txBody>
      </p:sp>
      <p:sp>
        <p:nvSpPr>
          <p:cNvPr id="7" name="Content Placeholder 6"/>
          <p:cNvSpPr>
            <a:spLocks noGrp="1"/>
          </p:cNvSpPr>
          <p:nvPr>
            <p:ph idx="1"/>
          </p:nvPr>
        </p:nvSpPr>
        <p:spPr>
          <a:xfrm>
            <a:off x="676656" y="1927654"/>
            <a:ext cx="10677144" cy="4221877"/>
          </a:xfrm>
        </p:spPr>
        <p:txBody>
          <a:bodyPr>
            <a:noAutofit/>
          </a:bodyPr>
          <a:lstStyle/>
          <a:p>
            <a:pPr marL="0" indent="0">
              <a:buNone/>
            </a:pPr>
            <a:r>
              <a:rPr lang="en-US" sz="3600" dirty="0"/>
              <a:t>REAL Data is not always a random sample.  </a:t>
            </a:r>
          </a:p>
          <a:p>
            <a:pPr marL="0" indent="0">
              <a:buNone/>
            </a:pPr>
            <a:endParaRPr lang="en-US" sz="3600" dirty="0"/>
          </a:p>
          <a:p>
            <a:pPr marL="0" indent="0">
              <a:buNone/>
            </a:pPr>
            <a:r>
              <a:rPr lang="en-US" sz="3600" dirty="0"/>
              <a:t>Often what we have is “the” data so we can’t make the traditional distinction between the sample and the population, between descriptive statistics and inferential statistics.</a:t>
            </a:r>
          </a:p>
          <a:p>
            <a:pPr marL="0" indent="0">
              <a:buNone/>
            </a:pPr>
            <a:endParaRPr lang="en-US" dirty="0"/>
          </a:p>
        </p:txBody>
      </p:sp>
    </p:spTree>
    <p:extLst>
      <p:ext uri="{BB962C8B-B14F-4D97-AF65-F5344CB8AC3E}">
        <p14:creationId xmlns:p14="http://schemas.microsoft.com/office/powerpoint/2010/main" val="14896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Sets aren’t rectangular arrays</a:t>
            </a:r>
          </a:p>
        </p:txBody>
      </p:sp>
      <p:sp>
        <p:nvSpPr>
          <p:cNvPr id="3" name="Content Placeholder 2"/>
          <p:cNvSpPr>
            <a:spLocks noGrp="1"/>
          </p:cNvSpPr>
          <p:nvPr>
            <p:ph idx="1"/>
          </p:nvPr>
        </p:nvSpPr>
        <p:spPr>
          <a:xfrm>
            <a:off x="232144" y="1527913"/>
            <a:ext cx="7104321" cy="4351338"/>
          </a:xfrm>
        </p:spPr>
        <p:txBody>
          <a:bodyPr>
            <a:noAutofit/>
          </a:bodyPr>
          <a:lstStyle/>
          <a:p>
            <a:r>
              <a:rPr lang="en-US" sz="4000" dirty="0"/>
              <a:t>Often data is stored in a relational data base for efficiency.  When we want to use a rectangular array, we need to wrangle it into that form.</a:t>
            </a:r>
          </a:p>
          <a:p>
            <a:r>
              <a:rPr lang="en-US" sz="4000" dirty="0"/>
              <a:t>We need to at least show them how a relational data base works.</a:t>
            </a:r>
          </a:p>
        </p:txBody>
      </p:sp>
      <p:pic>
        <p:nvPicPr>
          <p:cNvPr id="4" name="Picture 3"/>
          <p:cNvPicPr>
            <a:picLocks noChangeAspect="1"/>
          </p:cNvPicPr>
          <p:nvPr/>
        </p:nvPicPr>
        <p:blipFill>
          <a:blip r:embed="rId2"/>
          <a:stretch>
            <a:fillRect/>
          </a:stretch>
        </p:blipFill>
        <p:spPr>
          <a:xfrm>
            <a:off x="7336465" y="1690688"/>
            <a:ext cx="4572638" cy="3429479"/>
          </a:xfrm>
          <a:prstGeom prst="rect">
            <a:avLst/>
          </a:prstGeom>
        </p:spPr>
      </p:pic>
    </p:spTree>
    <p:extLst>
      <p:ext uri="{BB962C8B-B14F-4D97-AF65-F5344CB8AC3E}">
        <p14:creationId xmlns:p14="http://schemas.microsoft.com/office/powerpoint/2010/main" val="229517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42448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741299"/>
          </a:xfrm>
        </p:spPr>
        <p:txBody>
          <a:bodyPr>
            <a:normAutofit/>
          </a:bodyPr>
          <a:lstStyle/>
          <a:p>
            <a:pPr algn="ctr"/>
            <a:r>
              <a:rPr lang="en-US" b="1" dirty="0"/>
              <a:t>Data </a:t>
            </a:r>
            <a:r>
              <a:rPr lang="en-US" b="1" dirty="0" err="1"/>
              <a:t>Viz</a:t>
            </a:r>
            <a:r>
              <a:rPr lang="en-US" b="1" dirty="0"/>
              <a:t> is everywhere.  </a:t>
            </a:r>
          </a:p>
        </p:txBody>
      </p:sp>
      <p:sp>
        <p:nvSpPr>
          <p:cNvPr id="7" name="Content Placeholder 6"/>
          <p:cNvSpPr>
            <a:spLocks noGrp="1"/>
          </p:cNvSpPr>
          <p:nvPr>
            <p:ph idx="1"/>
          </p:nvPr>
        </p:nvSpPr>
        <p:spPr>
          <a:xfrm>
            <a:off x="222555" y="1458098"/>
            <a:ext cx="6141175" cy="3604039"/>
          </a:xfrm>
        </p:spPr>
        <p:txBody>
          <a:bodyPr>
            <a:noAutofit/>
          </a:bodyPr>
          <a:lstStyle/>
          <a:p>
            <a:r>
              <a:rPr lang="en-US" sz="4000" dirty="0">
                <a:hlinkClick r:id="rId3"/>
              </a:rPr>
              <a:t>https://www.wou.edu/las/physci/ch412/alttable.htm</a:t>
            </a:r>
            <a:endParaRPr lang="en-US" sz="4000" dirty="0"/>
          </a:p>
        </p:txBody>
      </p:sp>
      <p:pic>
        <p:nvPicPr>
          <p:cNvPr id="2" name="Picture 1"/>
          <p:cNvPicPr>
            <a:picLocks noChangeAspect="1"/>
          </p:cNvPicPr>
          <p:nvPr/>
        </p:nvPicPr>
        <p:blipFill rotWithShape="1">
          <a:blip r:embed="rId4"/>
          <a:srcRect t="7316" b="32339"/>
          <a:stretch/>
        </p:blipFill>
        <p:spPr>
          <a:xfrm>
            <a:off x="379075" y="2991886"/>
            <a:ext cx="5716925" cy="3742546"/>
          </a:xfrm>
          <a:prstGeom prst="rect">
            <a:avLst/>
          </a:prstGeom>
        </p:spPr>
      </p:pic>
      <p:pic>
        <p:nvPicPr>
          <p:cNvPr id="3" name="Picture 2"/>
          <p:cNvPicPr>
            <a:picLocks noChangeAspect="1"/>
          </p:cNvPicPr>
          <p:nvPr/>
        </p:nvPicPr>
        <p:blipFill>
          <a:blip r:embed="rId5"/>
          <a:stretch>
            <a:fillRect/>
          </a:stretch>
        </p:blipFill>
        <p:spPr>
          <a:xfrm>
            <a:off x="6520250" y="970500"/>
            <a:ext cx="6145972" cy="5628009"/>
          </a:xfrm>
          <a:prstGeom prst="rect">
            <a:avLst/>
          </a:prstGeom>
        </p:spPr>
      </p:pic>
    </p:spTree>
    <p:extLst>
      <p:ext uri="{BB962C8B-B14F-4D97-AF65-F5344CB8AC3E}">
        <p14:creationId xmlns:p14="http://schemas.microsoft.com/office/powerpoint/2010/main" val="397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8465" y="365125"/>
            <a:ext cx="11515061" cy="1325563"/>
          </a:xfrm>
        </p:spPr>
        <p:txBody>
          <a:bodyPr/>
          <a:lstStyle/>
          <a:p>
            <a:pPr algn="ctr"/>
            <a:r>
              <a:rPr lang="en-US" b="1" dirty="0"/>
              <a:t>Data: </a:t>
            </a:r>
            <a:br>
              <a:rPr lang="en-US" b="1" dirty="0"/>
            </a:br>
            <a:r>
              <a:rPr lang="en-US" b="1" dirty="0"/>
              <a:t> not just Quantitative and Qualitative anymore.</a:t>
            </a:r>
          </a:p>
        </p:txBody>
      </p:sp>
      <p:sp>
        <p:nvSpPr>
          <p:cNvPr id="7" name="Content Placeholder 6"/>
          <p:cNvSpPr>
            <a:spLocks noGrp="1"/>
          </p:cNvSpPr>
          <p:nvPr>
            <p:ph idx="1"/>
          </p:nvPr>
        </p:nvSpPr>
        <p:spPr>
          <a:xfrm>
            <a:off x="6151931" y="1953216"/>
            <a:ext cx="5607678" cy="4351338"/>
          </a:xfrm>
        </p:spPr>
        <p:txBody>
          <a:bodyPr>
            <a:normAutofit/>
          </a:bodyPr>
          <a:lstStyle/>
          <a:p>
            <a:pPr lvl="1"/>
            <a:r>
              <a:rPr lang="en-US" sz="3600" dirty="0"/>
              <a:t>Google can show where we have been in the last year.</a:t>
            </a:r>
          </a:p>
          <a:p>
            <a:pPr lvl="1"/>
            <a:r>
              <a:rPr lang="en-US" sz="3600" dirty="0"/>
              <a:t>The classes we teach need to reflect that.</a:t>
            </a:r>
          </a:p>
        </p:txBody>
      </p:sp>
      <p:pic>
        <p:nvPicPr>
          <p:cNvPr id="2" name="Picture 1"/>
          <p:cNvPicPr>
            <a:picLocks noChangeAspect="1"/>
          </p:cNvPicPr>
          <p:nvPr/>
        </p:nvPicPr>
        <p:blipFill>
          <a:blip r:embed="rId3"/>
          <a:stretch>
            <a:fillRect/>
          </a:stretch>
        </p:blipFill>
        <p:spPr>
          <a:xfrm>
            <a:off x="478465" y="1852752"/>
            <a:ext cx="5067410" cy="2842999"/>
          </a:xfrm>
          <a:prstGeom prst="rect">
            <a:avLst/>
          </a:prstGeom>
        </p:spPr>
      </p:pic>
      <p:sp>
        <p:nvSpPr>
          <p:cNvPr id="3" name="Rectangle 2"/>
          <p:cNvSpPr/>
          <p:nvPr/>
        </p:nvSpPr>
        <p:spPr>
          <a:xfrm>
            <a:off x="183133" y="5455099"/>
            <a:ext cx="11937595" cy="646331"/>
          </a:xfrm>
          <a:prstGeom prst="rect">
            <a:avLst/>
          </a:prstGeom>
        </p:spPr>
        <p:txBody>
          <a:bodyPr wrap="square">
            <a:spAutoFit/>
          </a:bodyPr>
          <a:lstStyle/>
          <a:p>
            <a:pPr lvl="1"/>
            <a:r>
              <a:rPr lang="en-US" sz="3600" dirty="0"/>
              <a:t> Images are data, location is data, signals are data. </a:t>
            </a:r>
          </a:p>
        </p:txBody>
      </p:sp>
    </p:spTree>
    <p:extLst>
      <p:ext uri="{BB962C8B-B14F-4D97-AF65-F5344CB8AC3E}">
        <p14:creationId xmlns:p14="http://schemas.microsoft.com/office/powerpoint/2010/main" val="3028171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 what do I do?</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0156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99083"/>
          </a:xfrm>
        </p:spPr>
        <p:txBody>
          <a:bodyPr/>
          <a:lstStyle/>
          <a:p>
            <a:r>
              <a:rPr lang="en-US" b="1" kern="1700" spc="150" dirty="0">
                <a:ln w="22225">
                  <a:solidFill>
                    <a:schemeClr val="accent2"/>
                  </a:solidFill>
                  <a:prstDash val="solid"/>
                </a:ln>
                <a:solidFill>
                  <a:srgbClr val="FFC000"/>
                </a:solidFill>
              </a:rPr>
              <a:t>Day 1</a:t>
            </a:r>
            <a:endParaRPr lang="en-US" dirty="0"/>
          </a:p>
        </p:txBody>
      </p:sp>
      <p:pic>
        <p:nvPicPr>
          <p:cNvPr id="3" name="Picture 2"/>
          <p:cNvPicPr>
            <a:picLocks noChangeAspect="1"/>
          </p:cNvPicPr>
          <p:nvPr/>
        </p:nvPicPr>
        <p:blipFill>
          <a:blip r:embed="rId3"/>
          <a:stretch>
            <a:fillRect/>
          </a:stretch>
        </p:blipFill>
        <p:spPr>
          <a:xfrm>
            <a:off x="4187000" y="365125"/>
            <a:ext cx="7377112" cy="5975674"/>
          </a:xfrm>
          <a:prstGeom prst="rect">
            <a:avLst/>
          </a:prstGeom>
        </p:spPr>
      </p:pic>
      <p:sp>
        <p:nvSpPr>
          <p:cNvPr id="4" name="TextBox 3"/>
          <p:cNvSpPr txBox="1"/>
          <p:nvPr/>
        </p:nvSpPr>
        <p:spPr>
          <a:xfrm rot="20631980">
            <a:off x="1168431" y="2270831"/>
            <a:ext cx="2688336" cy="3170099"/>
          </a:xfrm>
          <a:prstGeom prst="rect">
            <a:avLst/>
          </a:prstGeom>
          <a:noFill/>
        </p:spPr>
        <p:txBody>
          <a:bodyPr wrap="square" rtlCol="0">
            <a:spAutoFit/>
          </a:bodyPr>
          <a:lstStyle/>
          <a:p>
            <a:r>
              <a:rPr lang="en-US" sz="4000" b="1" kern="1700" spc="150" dirty="0">
                <a:ln w="22225">
                  <a:solidFill>
                    <a:schemeClr val="accent2"/>
                  </a:solidFill>
                  <a:prstDash val="solid"/>
                </a:ln>
                <a:solidFill>
                  <a:srgbClr val="FFC000"/>
                </a:solidFill>
                <a:effectLst/>
              </a:rPr>
              <a:t>I did this the first 15 minutes of class.</a:t>
            </a:r>
          </a:p>
        </p:txBody>
      </p:sp>
    </p:spTree>
    <p:extLst>
      <p:ext uri="{BB962C8B-B14F-4D97-AF65-F5344CB8AC3E}">
        <p14:creationId xmlns:p14="http://schemas.microsoft.com/office/powerpoint/2010/main" val="2782800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a:srcRect l="62630" t="11482" b="26373"/>
          <a:stretch/>
        </p:blipFill>
        <p:spPr>
          <a:xfrm>
            <a:off x="346002" y="137806"/>
            <a:ext cx="6966270" cy="4827386"/>
          </a:xfrm>
          <a:prstGeom prst="rect">
            <a:avLst/>
          </a:prstGeom>
        </p:spPr>
      </p:pic>
      <p:pic>
        <p:nvPicPr>
          <p:cNvPr id="3" name="Picture 2"/>
          <p:cNvPicPr>
            <a:picLocks noChangeAspect="1"/>
          </p:cNvPicPr>
          <p:nvPr/>
        </p:nvPicPr>
        <p:blipFill rotWithShape="1">
          <a:blip r:embed="rId3"/>
          <a:srcRect r="36980"/>
          <a:stretch/>
        </p:blipFill>
        <p:spPr>
          <a:xfrm>
            <a:off x="6190488" y="2016686"/>
            <a:ext cx="5303520" cy="4529802"/>
          </a:xfrm>
          <a:prstGeom prst="rect">
            <a:avLst/>
          </a:prstGeom>
        </p:spPr>
      </p:pic>
    </p:spTree>
    <p:extLst>
      <p:ext uri="{BB962C8B-B14F-4D97-AF65-F5344CB8AC3E}">
        <p14:creationId xmlns:p14="http://schemas.microsoft.com/office/powerpoint/2010/main" val="1597655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612648" y="145378"/>
            <a:ext cx="10213657" cy="6610704"/>
          </a:xfrm>
          <a:prstGeom prst="rect">
            <a:avLst/>
          </a:prstGeom>
        </p:spPr>
      </p:pic>
    </p:spTree>
    <p:extLst>
      <p:ext uri="{BB962C8B-B14F-4D97-AF65-F5344CB8AC3E}">
        <p14:creationId xmlns:p14="http://schemas.microsoft.com/office/powerpoint/2010/main" val="4055415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stretch>
            <a:fillRect/>
          </a:stretch>
        </p:blipFill>
        <p:spPr>
          <a:xfrm>
            <a:off x="557785" y="1954471"/>
            <a:ext cx="5125484" cy="3920217"/>
          </a:xfrm>
          <a:prstGeom prst="rect">
            <a:avLst/>
          </a:prstGeom>
        </p:spPr>
      </p:pic>
      <p:pic>
        <p:nvPicPr>
          <p:cNvPr id="4" name="Picture 3"/>
          <p:cNvPicPr>
            <a:picLocks noChangeAspect="1"/>
          </p:cNvPicPr>
          <p:nvPr/>
        </p:nvPicPr>
        <p:blipFill>
          <a:blip r:embed="rId4"/>
          <a:stretch>
            <a:fillRect/>
          </a:stretch>
        </p:blipFill>
        <p:spPr>
          <a:xfrm>
            <a:off x="5724144" y="1954471"/>
            <a:ext cx="5125484" cy="3920217"/>
          </a:xfrm>
          <a:prstGeom prst="rect">
            <a:avLst/>
          </a:prstGeom>
        </p:spPr>
      </p:pic>
    </p:spTree>
    <p:extLst>
      <p:ext uri="{BB962C8B-B14F-4D97-AF65-F5344CB8AC3E}">
        <p14:creationId xmlns:p14="http://schemas.microsoft.com/office/powerpoint/2010/main" val="3016828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320993" y="274320"/>
            <a:ext cx="4871324" cy="3342322"/>
          </a:xfrm>
          <a:prstGeom prst="rect">
            <a:avLst/>
          </a:prstGeom>
        </p:spPr>
      </p:pic>
      <p:pic>
        <p:nvPicPr>
          <p:cNvPr id="4" name="Picture 3"/>
          <p:cNvPicPr>
            <a:picLocks noChangeAspect="1"/>
          </p:cNvPicPr>
          <p:nvPr/>
        </p:nvPicPr>
        <p:blipFill>
          <a:blip r:embed="rId4"/>
          <a:stretch>
            <a:fillRect/>
          </a:stretch>
        </p:blipFill>
        <p:spPr>
          <a:xfrm>
            <a:off x="6003372" y="449326"/>
            <a:ext cx="4658533" cy="2796794"/>
          </a:xfrm>
          <a:prstGeom prst="rect">
            <a:avLst/>
          </a:prstGeom>
        </p:spPr>
      </p:pic>
      <p:pic>
        <p:nvPicPr>
          <p:cNvPr id="5" name="Picture 4"/>
          <p:cNvPicPr>
            <a:picLocks noChangeAspect="1"/>
          </p:cNvPicPr>
          <p:nvPr/>
        </p:nvPicPr>
        <p:blipFill>
          <a:blip r:embed="rId5"/>
          <a:stretch>
            <a:fillRect/>
          </a:stretch>
        </p:blipFill>
        <p:spPr>
          <a:xfrm>
            <a:off x="2462599" y="3858768"/>
            <a:ext cx="8199306" cy="2617572"/>
          </a:xfrm>
          <a:prstGeom prst="rect">
            <a:avLst/>
          </a:prstGeom>
        </p:spPr>
      </p:pic>
    </p:spTree>
    <p:extLst>
      <p:ext uri="{BB962C8B-B14F-4D97-AF65-F5344CB8AC3E}">
        <p14:creationId xmlns:p14="http://schemas.microsoft.com/office/powerpoint/2010/main" val="3492058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76656" y="1878227"/>
            <a:ext cx="11173474" cy="4271304"/>
          </a:xfrm>
        </p:spPr>
        <p:txBody>
          <a:bodyPr>
            <a:noAutofit/>
          </a:bodyPr>
          <a:lstStyle/>
          <a:p>
            <a:r>
              <a:rPr lang="en-US" sz="4000" dirty="0"/>
              <a:t>We have to catch up. They have been doing univariate descriptive statistics and basic probability since grade school.</a:t>
            </a:r>
          </a:p>
          <a:p>
            <a:r>
              <a:rPr lang="en-US" sz="4000" dirty="0"/>
              <a:t>Why do we recover that ground instead of teaching Heat Maps, Mosaic Plots, Bubble </a:t>
            </a:r>
            <a:r>
              <a:rPr lang="en-US" sz="4000"/>
              <a:t>Plots, and </a:t>
            </a:r>
            <a:r>
              <a:rPr lang="en-US" sz="4000" dirty="0"/>
              <a:t>Interactive Graphics .</a:t>
            </a:r>
          </a:p>
          <a:p>
            <a:endParaRPr lang="en-US" sz="4000" dirty="0"/>
          </a:p>
          <a:p>
            <a:pPr marL="0" indent="0">
              <a:buNone/>
            </a:pPr>
            <a:endParaRPr lang="en-US" sz="4000" dirty="0"/>
          </a:p>
        </p:txBody>
      </p:sp>
      <p:sp>
        <p:nvSpPr>
          <p:cNvPr id="5" name="Title 3"/>
          <p:cNvSpPr txBox="1">
            <a:spLocks/>
          </p:cNvSpPr>
          <p:nvPr/>
        </p:nvSpPr>
        <p:spPr>
          <a:xfrm>
            <a:off x="916460" y="412204"/>
            <a:ext cx="10515600" cy="741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Exploratory Data Analysis</a:t>
            </a:r>
            <a:br>
              <a:rPr lang="en-US" b="1" dirty="0"/>
            </a:br>
            <a:r>
              <a:rPr lang="en-US" b="1" dirty="0"/>
              <a:t> is more important than ever before.</a:t>
            </a:r>
          </a:p>
        </p:txBody>
      </p:sp>
    </p:spTree>
    <p:extLst>
      <p:ext uri="{BB962C8B-B14F-4D97-AF65-F5344CB8AC3E}">
        <p14:creationId xmlns:p14="http://schemas.microsoft.com/office/powerpoint/2010/main" val="427750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655980" y="365125"/>
            <a:ext cx="4697819" cy="1325563"/>
          </a:xfrm>
        </p:spPr>
        <p:txBody>
          <a:bodyPr/>
          <a:lstStyle/>
          <a:p>
            <a:r>
              <a:rPr lang="en-US" dirty="0" err="1"/>
              <a:t>Heatmap</a:t>
            </a:r>
            <a:endParaRPr lang="en-US" dirty="0"/>
          </a:p>
        </p:txBody>
      </p:sp>
      <p:pic>
        <p:nvPicPr>
          <p:cNvPr id="10" name="Picture 9"/>
          <p:cNvPicPr>
            <a:picLocks noChangeAspect="1"/>
          </p:cNvPicPr>
          <p:nvPr/>
        </p:nvPicPr>
        <p:blipFill>
          <a:blip r:embed="rId3"/>
          <a:stretch>
            <a:fillRect/>
          </a:stretch>
        </p:blipFill>
        <p:spPr>
          <a:xfrm>
            <a:off x="127635" y="1690688"/>
            <a:ext cx="4893518" cy="2798699"/>
          </a:xfrm>
          <a:prstGeom prst="rect">
            <a:avLst/>
          </a:prstGeom>
        </p:spPr>
      </p:pic>
      <p:pic>
        <p:nvPicPr>
          <p:cNvPr id="15" name="Picture 14"/>
          <p:cNvPicPr>
            <a:picLocks noChangeAspect="1"/>
          </p:cNvPicPr>
          <p:nvPr/>
        </p:nvPicPr>
        <p:blipFill>
          <a:blip r:embed="rId4"/>
          <a:stretch>
            <a:fillRect/>
          </a:stretch>
        </p:blipFill>
        <p:spPr>
          <a:xfrm>
            <a:off x="5466189" y="2186424"/>
            <a:ext cx="5887611" cy="4671576"/>
          </a:xfrm>
          <a:prstGeom prst="rect">
            <a:avLst/>
          </a:prstGeom>
        </p:spPr>
      </p:pic>
    </p:spTree>
    <p:extLst>
      <p:ext uri="{BB962C8B-B14F-4D97-AF65-F5344CB8AC3E}">
        <p14:creationId xmlns:p14="http://schemas.microsoft.com/office/powerpoint/2010/main" val="127303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2008</a:t>
            </a:r>
          </a:p>
        </p:txBody>
      </p:sp>
      <p:pic>
        <p:nvPicPr>
          <p:cNvPr id="4" name="Content Placeholder 3"/>
          <p:cNvPicPr>
            <a:picLocks noGrp="1" noChangeAspect="1"/>
          </p:cNvPicPr>
          <p:nvPr>
            <p:ph idx="1"/>
          </p:nvPr>
        </p:nvPicPr>
        <p:blipFill>
          <a:blip r:embed="rId2"/>
          <a:stretch>
            <a:fillRect/>
          </a:stretch>
        </p:blipFill>
        <p:spPr>
          <a:xfrm>
            <a:off x="3167974" y="1825625"/>
            <a:ext cx="5856052" cy="4351338"/>
          </a:xfrm>
          <a:prstGeom prst="rect">
            <a:avLst/>
          </a:prstGeom>
        </p:spPr>
      </p:pic>
    </p:spTree>
    <p:extLst>
      <p:ext uri="{BB962C8B-B14F-4D97-AF65-F5344CB8AC3E}">
        <p14:creationId xmlns:p14="http://schemas.microsoft.com/office/powerpoint/2010/main" val="4110275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8350" y="4128411"/>
            <a:ext cx="3605180" cy="2402495"/>
          </a:xfrm>
          <a:prstGeom prst="rect">
            <a:avLst/>
          </a:prstGeom>
        </p:spPr>
      </p:pic>
      <p:pic>
        <p:nvPicPr>
          <p:cNvPr id="3" name="Picture 2"/>
          <p:cNvPicPr>
            <a:picLocks noChangeAspect="1"/>
          </p:cNvPicPr>
          <p:nvPr/>
        </p:nvPicPr>
        <p:blipFill>
          <a:blip r:embed="rId4"/>
          <a:stretch>
            <a:fillRect/>
          </a:stretch>
        </p:blipFill>
        <p:spPr>
          <a:xfrm>
            <a:off x="6729984" y="1554940"/>
            <a:ext cx="3720938" cy="2479637"/>
          </a:xfrm>
          <a:prstGeom prst="rect">
            <a:avLst/>
          </a:prstGeom>
        </p:spPr>
      </p:pic>
      <p:pic>
        <p:nvPicPr>
          <p:cNvPr id="4" name="Picture 3"/>
          <p:cNvPicPr>
            <a:picLocks noChangeAspect="1"/>
          </p:cNvPicPr>
          <p:nvPr/>
        </p:nvPicPr>
        <p:blipFill>
          <a:blip r:embed="rId5"/>
          <a:stretch>
            <a:fillRect/>
          </a:stretch>
        </p:blipFill>
        <p:spPr>
          <a:xfrm>
            <a:off x="1682496" y="1591056"/>
            <a:ext cx="3666744" cy="2443521"/>
          </a:xfrm>
          <a:prstGeom prst="rect">
            <a:avLst/>
          </a:prstGeom>
        </p:spPr>
      </p:pic>
      <p:pic>
        <p:nvPicPr>
          <p:cNvPr id="5" name="Picture 4"/>
          <p:cNvPicPr>
            <a:picLocks noChangeAspect="1"/>
          </p:cNvPicPr>
          <p:nvPr/>
        </p:nvPicPr>
        <p:blipFill>
          <a:blip r:embed="rId6"/>
          <a:stretch>
            <a:fillRect/>
          </a:stretch>
        </p:blipFill>
        <p:spPr>
          <a:xfrm>
            <a:off x="4452509" y="4154001"/>
            <a:ext cx="3528376" cy="2351313"/>
          </a:xfrm>
          <a:prstGeom prst="rect">
            <a:avLst/>
          </a:prstGeom>
        </p:spPr>
      </p:pic>
      <p:pic>
        <p:nvPicPr>
          <p:cNvPr id="6" name="Picture 5"/>
          <p:cNvPicPr>
            <a:picLocks noChangeAspect="1"/>
          </p:cNvPicPr>
          <p:nvPr/>
        </p:nvPicPr>
        <p:blipFill>
          <a:blip r:embed="rId7"/>
          <a:stretch>
            <a:fillRect/>
          </a:stretch>
        </p:blipFill>
        <p:spPr>
          <a:xfrm>
            <a:off x="8339865" y="4179593"/>
            <a:ext cx="3528377" cy="2351313"/>
          </a:xfrm>
          <a:prstGeom prst="rect">
            <a:avLst/>
          </a:prstGeom>
        </p:spPr>
      </p:pic>
      <p:sp>
        <p:nvSpPr>
          <p:cNvPr id="8" name="Title 7"/>
          <p:cNvSpPr>
            <a:spLocks noGrp="1"/>
          </p:cNvSpPr>
          <p:nvPr>
            <p:ph type="title"/>
          </p:nvPr>
        </p:nvSpPr>
        <p:spPr>
          <a:xfrm>
            <a:off x="627888" y="229377"/>
            <a:ext cx="10930128" cy="1325563"/>
          </a:xfrm>
        </p:spPr>
        <p:txBody>
          <a:bodyPr>
            <a:normAutofit/>
          </a:bodyPr>
          <a:lstStyle/>
          <a:p>
            <a:r>
              <a:rPr lang="en-US" dirty="0"/>
              <a:t>Most students can’t see a distinction.</a:t>
            </a:r>
          </a:p>
        </p:txBody>
      </p:sp>
    </p:spTree>
    <p:extLst>
      <p:ext uri="{BB962C8B-B14F-4D97-AF65-F5344CB8AC3E}">
        <p14:creationId xmlns:p14="http://schemas.microsoft.com/office/powerpoint/2010/main" val="3944648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1" name="Picture 10"/>
          <p:cNvPicPr>
            <a:picLocks noChangeAspect="1"/>
          </p:cNvPicPr>
          <p:nvPr/>
        </p:nvPicPr>
        <p:blipFill>
          <a:blip r:embed="rId2"/>
          <a:stretch>
            <a:fillRect/>
          </a:stretch>
        </p:blipFill>
        <p:spPr>
          <a:xfrm>
            <a:off x="1036012" y="659699"/>
            <a:ext cx="4343796" cy="3967166"/>
          </a:xfrm>
          <a:prstGeom prst="rect">
            <a:avLst/>
          </a:prstGeom>
        </p:spPr>
      </p:pic>
      <p:pic>
        <p:nvPicPr>
          <p:cNvPr id="12" name="Picture 11"/>
          <p:cNvPicPr>
            <a:picLocks noChangeAspect="1"/>
          </p:cNvPicPr>
          <p:nvPr/>
        </p:nvPicPr>
        <p:blipFill rotWithShape="1">
          <a:blip r:embed="rId3"/>
          <a:srcRect b="26895"/>
          <a:stretch/>
        </p:blipFill>
        <p:spPr>
          <a:xfrm>
            <a:off x="6318504" y="255931"/>
            <a:ext cx="4435909" cy="6071717"/>
          </a:xfrm>
          <a:prstGeom prst="rect">
            <a:avLst/>
          </a:prstGeom>
        </p:spPr>
      </p:pic>
    </p:spTree>
    <p:extLst>
      <p:ext uri="{BB962C8B-B14F-4D97-AF65-F5344CB8AC3E}">
        <p14:creationId xmlns:p14="http://schemas.microsoft.com/office/powerpoint/2010/main" val="2913768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Multivariate Analysis is a MUST.</a:t>
            </a:r>
          </a:p>
        </p:txBody>
      </p:sp>
      <p:pic>
        <p:nvPicPr>
          <p:cNvPr id="3" name="Picture 2"/>
          <p:cNvPicPr>
            <a:picLocks noChangeAspect="1"/>
          </p:cNvPicPr>
          <p:nvPr/>
        </p:nvPicPr>
        <p:blipFill>
          <a:blip r:embed="rId3"/>
          <a:stretch>
            <a:fillRect/>
          </a:stretch>
        </p:blipFill>
        <p:spPr>
          <a:xfrm>
            <a:off x="5761755" y="2004371"/>
            <a:ext cx="6100146" cy="3751544"/>
          </a:xfrm>
          <a:prstGeom prst="rect">
            <a:avLst/>
          </a:prstGeom>
        </p:spPr>
      </p:pic>
      <p:pic>
        <p:nvPicPr>
          <p:cNvPr id="4" name="Picture 3"/>
          <p:cNvPicPr>
            <a:picLocks noChangeAspect="1"/>
          </p:cNvPicPr>
          <p:nvPr/>
        </p:nvPicPr>
        <p:blipFill>
          <a:blip r:embed="rId4"/>
          <a:stretch>
            <a:fillRect/>
          </a:stretch>
        </p:blipFill>
        <p:spPr>
          <a:xfrm>
            <a:off x="485698" y="1898045"/>
            <a:ext cx="4761356" cy="3751544"/>
          </a:xfrm>
          <a:prstGeom prst="rect">
            <a:avLst/>
          </a:prstGeom>
        </p:spPr>
      </p:pic>
    </p:spTree>
    <p:extLst>
      <p:ext uri="{BB962C8B-B14F-4D97-AF65-F5344CB8AC3E}">
        <p14:creationId xmlns:p14="http://schemas.microsoft.com/office/powerpoint/2010/main" val="1070656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go beyond simple regression.</a:t>
            </a:r>
          </a:p>
        </p:txBody>
      </p:sp>
      <p:pic>
        <p:nvPicPr>
          <p:cNvPr id="3" name="Picture 2"/>
          <p:cNvPicPr>
            <a:picLocks noChangeAspect="1"/>
          </p:cNvPicPr>
          <p:nvPr/>
        </p:nvPicPr>
        <p:blipFill>
          <a:blip r:embed="rId2"/>
          <a:stretch>
            <a:fillRect/>
          </a:stretch>
        </p:blipFill>
        <p:spPr>
          <a:xfrm>
            <a:off x="604284" y="1757560"/>
            <a:ext cx="4282440" cy="4430064"/>
          </a:xfrm>
          <a:prstGeom prst="rect">
            <a:avLst/>
          </a:prstGeom>
        </p:spPr>
      </p:pic>
      <p:pic>
        <p:nvPicPr>
          <p:cNvPr id="4" name="Picture 3"/>
          <p:cNvPicPr>
            <a:picLocks noChangeAspect="1"/>
          </p:cNvPicPr>
          <p:nvPr/>
        </p:nvPicPr>
        <p:blipFill>
          <a:blip r:embed="rId3"/>
          <a:stretch>
            <a:fillRect/>
          </a:stretch>
        </p:blipFill>
        <p:spPr>
          <a:xfrm>
            <a:off x="5998191" y="1914972"/>
            <a:ext cx="5485222" cy="4272652"/>
          </a:xfrm>
          <a:prstGeom prst="rect">
            <a:avLst/>
          </a:prstGeom>
        </p:spPr>
      </p:pic>
    </p:spTree>
    <p:extLst>
      <p:ext uri="{BB962C8B-B14F-4D97-AF65-F5344CB8AC3E}">
        <p14:creationId xmlns:p14="http://schemas.microsoft.com/office/powerpoint/2010/main" val="1868755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56033" y="365125"/>
            <a:ext cx="5562190" cy="4728083"/>
          </a:xfrm>
          <a:prstGeom prst="rect">
            <a:avLst/>
          </a:prstGeom>
        </p:spPr>
      </p:pic>
      <p:pic>
        <p:nvPicPr>
          <p:cNvPr id="4" name="Picture 3"/>
          <p:cNvPicPr>
            <a:picLocks noChangeAspect="1"/>
          </p:cNvPicPr>
          <p:nvPr/>
        </p:nvPicPr>
        <p:blipFill rotWithShape="1">
          <a:blip r:embed="rId4"/>
          <a:srcRect r="43459"/>
          <a:stretch/>
        </p:blipFill>
        <p:spPr>
          <a:xfrm>
            <a:off x="6166293" y="365124"/>
            <a:ext cx="5300283" cy="4435476"/>
          </a:xfrm>
          <a:prstGeom prst="rect">
            <a:avLst/>
          </a:prstGeom>
        </p:spPr>
      </p:pic>
      <p:pic>
        <p:nvPicPr>
          <p:cNvPr id="6" name="Picture 5"/>
          <p:cNvPicPr>
            <a:picLocks noChangeAspect="1"/>
          </p:cNvPicPr>
          <p:nvPr/>
        </p:nvPicPr>
        <p:blipFill rotWithShape="1">
          <a:blip r:embed="rId4"/>
          <a:srcRect l="56475" b="72369"/>
          <a:stretch/>
        </p:blipFill>
        <p:spPr>
          <a:xfrm>
            <a:off x="6610808" y="4948713"/>
            <a:ext cx="4742992" cy="1424655"/>
          </a:xfrm>
          <a:prstGeom prst="rect">
            <a:avLst/>
          </a:prstGeom>
        </p:spPr>
      </p:pic>
    </p:spTree>
    <p:extLst>
      <p:ext uri="{BB962C8B-B14F-4D97-AF65-F5344CB8AC3E}">
        <p14:creationId xmlns:p14="http://schemas.microsoft.com/office/powerpoint/2010/main" val="4076669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424685" y="1298816"/>
            <a:ext cx="7352089" cy="5120272"/>
          </a:xfrm>
          <a:prstGeom prst="rect">
            <a:avLst/>
          </a:prstGeom>
        </p:spPr>
      </p:pic>
      <p:pic>
        <p:nvPicPr>
          <p:cNvPr id="4" name="Picture 3"/>
          <p:cNvPicPr>
            <a:picLocks noChangeAspect="1"/>
          </p:cNvPicPr>
          <p:nvPr/>
        </p:nvPicPr>
        <p:blipFill rotWithShape="1">
          <a:blip r:embed="rId4"/>
          <a:srcRect r="42989"/>
          <a:stretch/>
        </p:blipFill>
        <p:spPr>
          <a:xfrm>
            <a:off x="6575339" y="846111"/>
            <a:ext cx="4113997" cy="3414385"/>
          </a:xfrm>
          <a:prstGeom prst="rect">
            <a:avLst/>
          </a:prstGeom>
        </p:spPr>
      </p:pic>
    </p:spTree>
    <p:extLst>
      <p:ext uri="{BB962C8B-B14F-4D97-AF65-F5344CB8AC3E}">
        <p14:creationId xmlns:p14="http://schemas.microsoft.com/office/powerpoint/2010/main" val="3662656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0715"/>
          </a:xfrm>
        </p:spPr>
        <p:txBody>
          <a:bodyPr>
            <a:normAutofit fontScale="90000"/>
          </a:bodyPr>
          <a:lstStyle/>
          <a:p>
            <a:r>
              <a:rPr lang="en-US" dirty="0"/>
              <a:t>Go Light on Traditional Probability.</a:t>
            </a:r>
          </a:p>
        </p:txBody>
      </p:sp>
      <p:sp>
        <p:nvSpPr>
          <p:cNvPr id="3" name="Content Placeholder 2"/>
          <p:cNvSpPr>
            <a:spLocks noGrp="1"/>
          </p:cNvSpPr>
          <p:nvPr>
            <p:ph idx="1"/>
          </p:nvPr>
        </p:nvSpPr>
        <p:spPr>
          <a:xfrm>
            <a:off x="329184" y="1261872"/>
            <a:ext cx="11247120" cy="4946904"/>
          </a:xfrm>
        </p:spPr>
        <p:txBody>
          <a:bodyPr>
            <a:noAutofit/>
          </a:bodyPr>
          <a:lstStyle/>
          <a:p>
            <a:pPr>
              <a:lnSpc>
                <a:spcPct val="120000"/>
              </a:lnSpc>
            </a:pPr>
            <a:r>
              <a:rPr lang="en-US" sz="3600" dirty="0"/>
              <a:t>They already know proportions and odds ratios.</a:t>
            </a:r>
          </a:p>
          <a:p>
            <a:pPr>
              <a:lnSpc>
                <a:spcPct val="120000"/>
              </a:lnSpc>
            </a:pPr>
            <a:r>
              <a:rPr lang="en-US" sz="3600" dirty="0"/>
              <a:t>That is enough to understand a p-value at a very basic level.  </a:t>
            </a:r>
          </a:p>
          <a:p>
            <a:pPr>
              <a:lnSpc>
                <a:spcPct val="120000"/>
              </a:lnSpc>
            </a:pPr>
            <a:r>
              <a:rPr lang="en-US" sz="3600" dirty="0"/>
              <a:t>Simulation Based Inference can provide the foundations of Inference rather than getting bogged down in Probability.</a:t>
            </a:r>
          </a:p>
          <a:p>
            <a:pPr>
              <a:lnSpc>
                <a:spcPct val="120000"/>
              </a:lnSpc>
            </a:pPr>
            <a:endParaRPr lang="en-US"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902" b="-1"/>
          <a:stretch/>
        </p:blipFill>
        <p:spPr>
          <a:xfrm>
            <a:off x="7017488" y="4796604"/>
            <a:ext cx="3977964" cy="1853674"/>
          </a:xfrm>
          <a:prstGeom prst="rect">
            <a:avLst/>
          </a:prstGeom>
        </p:spPr>
      </p:pic>
    </p:spTree>
    <p:extLst>
      <p:ext uri="{BB962C8B-B14F-4D97-AF65-F5344CB8AC3E}">
        <p14:creationId xmlns:p14="http://schemas.microsoft.com/office/powerpoint/2010/main" val="1913995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t>The Proposal to Lower P Value </a:t>
            </a:r>
            <a:br>
              <a:rPr lang="en-US" sz="4800" b="1" dirty="0"/>
            </a:br>
            <a:r>
              <a:rPr lang="en-US" sz="4800" b="1" dirty="0"/>
              <a:t>Thresholds to .005</a:t>
            </a:r>
            <a:endParaRPr lang="en-US" sz="4800" dirty="0"/>
          </a:p>
        </p:txBody>
      </p:sp>
      <p:sp>
        <p:nvSpPr>
          <p:cNvPr id="3" name="Content Placeholder 2"/>
          <p:cNvSpPr>
            <a:spLocks noGrp="1"/>
          </p:cNvSpPr>
          <p:nvPr>
            <p:ph idx="1"/>
          </p:nvPr>
        </p:nvSpPr>
        <p:spPr/>
        <p:txBody>
          <a:bodyPr>
            <a:normAutofit fontScale="85000" lnSpcReduction="10000"/>
          </a:bodyPr>
          <a:lstStyle/>
          <a:p>
            <a:r>
              <a:rPr lang="en-US" b="1" i="1" dirty="0"/>
              <a:t>JAMA</a:t>
            </a:r>
            <a:r>
              <a:rPr lang="en-US" dirty="0"/>
              <a:t>.</a:t>
            </a:r>
            <a:r>
              <a:rPr lang="en-US" b="1" i="1" dirty="0"/>
              <a:t> </a:t>
            </a:r>
            <a:r>
              <a:rPr lang="en-US" dirty="0"/>
              <a:t>Published online </a:t>
            </a:r>
            <a:r>
              <a:rPr lang="en-US" u="sng" dirty="0"/>
              <a:t>March 22, 2018</a:t>
            </a:r>
            <a:r>
              <a:rPr lang="en-US" dirty="0"/>
              <a:t>. doi:10.1001/jama.2018.1536</a:t>
            </a:r>
          </a:p>
          <a:p>
            <a:r>
              <a:rPr lang="en-US" dirty="0"/>
              <a:t>"Moving the </a:t>
            </a:r>
            <a:r>
              <a:rPr lang="en-US" i="1" dirty="0"/>
              <a:t>P</a:t>
            </a:r>
            <a:r>
              <a:rPr lang="en-US" dirty="0"/>
              <a:t> value threshold from .05 to .005 will shift about one-third of the statistically significant results of past biomedical literature to the category of just 'suggestive.'</a:t>
            </a:r>
            <a:r>
              <a:rPr lang="en-US" baseline="30000" dirty="0"/>
              <a:t> </a:t>
            </a:r>
            <a:r>
              <a:rPr lang="en-US" dirty="0"/>
              <a:t>This shift is essential for those who believe (perhaps crudely) in black and white, significant or </a:t>
            </a:r>
            <a:r>
              <a:rPr lang="en-US" dirty="0" err="1"/>
              <a:t>nonsignificant</a:t>
            </a:r>
            <a:r>
              <a:rPr lang="en-US" dirty="0"/>
              <a:t> categorizations. For the vast majority of past observational research, this </a:t>
            </a:r>
            <a:r>
              <a:rPr lang="en-US" dirty="0" err="1"/>
              <a:t>recategorization</a:t>
            </a:r>
            <a:r>
              <a:rPr lang="en-US" dirty="0"/>
              <a:t> would be welcome."</a:t>
            </a:r>
          </a:p>
          <a:p>
            <a:r>
              <a:rPr lang="en-US" b="1" dirty="0"/>
              <a:t> </a:t>
            </a:r>
            <a:r>
              <a:rPr lang="en-US" u="sng" dirty="0">
                <a:hlinkClick r:id="rId3"/>
              </a:rPr>
              <a:t>https://jamanetwork.com/journals/jama/fullarticle/2676503?utm_source=twitter&amp;utm_campaign=content-shareicons&amp;utm_content=article_engagement&amp;utm_medium=social&amp;utm_term=032218#.WrQS3lm-Ma0.twitter</a:t>
            </a:r>
            <a:endParaRPr lang="en-US" dirty="0"/>
          </a:p>
        </p:txBody>
      </p:sp>
    </p:spTree>
    <p:extLst>
      <p:ext uri="{BB962C8B-B14F-4D97-AF65-F5344CB8AC3E}">
        <p14:creationId xmlns:p14="http://schemas.microsoft.com/office/powerpoint/2010/main" val="33249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03" y="365125"/>
            <a:ext cx="7157484" cy="1325563"/>
          </a:xfrm>
        </p:spPr>
        <p:txBody>
          <a:bodyPr>
            <a:normAutofit fontScale="90000"/>
          </a:bodyPr>
          <a:lstStyle/>
          <a:p>
            <a:r>
              <a:rPr lang="en-US" dirty="0"/>
              <a:t>Decision Trees invite exploration of Simpson’s Paradox.  </a:t>
            </a:r>
            <a:br>
              <a:rPr lang="en-US" dirty="0"/>
            </a:br>
            <a:endParaRPr lang="en-US" dirty="0"/>
          </a:p>
        </p:txBody>
      </p:sp>
      <p:pic>
        <p:nvPicPr>
          <p:cNvPr id="3" name="Picture 2"/>
          <p:cNvPicPr>
            <a:picLocks noChangeAspect="1"/>
          </p:cNvPicPr>
          <p:nvPr/>
        </p:nvPicPr>
        <p:blipFill>
          <a:blip r:embed="rId3"/>
          <a:stretch>
            <a:fillRect/>
          </a:stretch>
        </p:blipFill>
        <p:spPr>
          <a:xfrm>
            <a:off x="328803" y="2703161"/>
            <a:ext cx="4435221" cy="3832131"/>
          </a:xfrm>
          <a:prstGeom prst="rect">
            <a:avLst/>
          </a:prstGeom>
        </p:spPr>
      </p:pic>
      <p:pic>
        <p:nvPicPr>
          <p:cNvPr id="4" name="Picture 3"/>
          <p:cNvPicPr>
            <a:picLocks noChangeAspect="1"/>
          </p:cNvPicPr>
          <p:nvPr/>
        </p:nvPicPr>
        <p:blipFill>
          <a:blip r:embed="rId4"/>
          <a:stretch>
            <a:fillRect/>
          </a:stretch>
        </p:blipFill>
        <p:spPr>
          <a:xfrm>
            <a:off x="5889795" y="946498"/>
            <a:ext cx="6302205" cy="5612550"/>
          </a:xfrm>
          <a:prstGeom prst="rect">
            <a:avLst/>
          </a:prstGeom>
        </p:spPr>
      </p:pic>
    </p:spTree>
    <p:extLst>
      <p:ext uri="{BB962C8B-B14F-4D97-AF65-F5344CB8AC3E}">
        <p14:creationId xmlns:p14="http://schemas.microsoft.com/office/powerpoint/2010/main" val="2056934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Confusion Matrix is NOT Confusing.</a:t>
            </a:r>
          </a:p>
        </p:txBody>
      </p:sp>
      <p:sp>
        <p:nvSpPr>
          <p:cNvPr id="3" name="Content Placeholder 2"/>
          <p:cNvSpPr>
            <a:spLocks noGrp="1"/>
          </p:cNvSpPr>
          <p:nvPr>
            <p:ph type="body" idx="1"/>
          </p:nvPr>
        </p:nvSpPr>
        <p:spPr/>
        <p:txBody>
          <a:bodyPr>
            <a:normAutofit/>
          </a:bodyPr>
          <a:lstStyle/>
          <a:p>
            <a:pPr algn="ctr"/>
            <a:r>
              <a:rPr lang="en-US" dirty="0"/>
              <a:t>Using Titanic Data</a:t>
            </a:r>
          </a:p>
        </p:txBody>
      </p:sp>
      <p:sp>
        <p:nvSpPr>
          <p:cNvPr id="6" name="Text Placeholder 5"/>
          <p:cNvSpPr>
            <a:spLocks noGrp="1"/>
          </p:cNvSpPr>
          <p:nvPr>
            <p:ph type="body" sz="quarter" idx="3"/>
          </p:nvPr>
        </p:nvSpPr>
        <p:spPr/>
        <p:txBody>
          <a:bodyPr>
            <a:normAutofit fontScale="92500" lnSpcReduction="20000"/>
          </a:bodyPr>
          <a:lstStyle/>
          <a:p>
            <a:r>
              <a:rPr lang="en-US" dirty="0"/>
              <a:t>The traditional approach is very clever.  It uses a lot of logic.  But do they understand what it would imply in another context?</a:t>
            </a:r>
          </a:p>
        </p:txBody>
      </p:sp>
      <p:pic>
        <p:nvPicPr>
          <p:cNvPr id="8" name="Content Placeholder 7"/>
          <p:cNvPicPr>
            <a:picLocks noGrp="1" noChangeAspect="1"/>
          </p:cNvPicPr>
          <p:nvPr>
            <p:ph sz="half" idx="2"/>
          </p:nvPr>
        </p:nvPicPr>
        <p:blipFill>
          <a:blip r:embed="rId3"/>
          <a:stretch>
            <a:fillRect/>
          </a:stretch>
        </p:blipFill>
        <p:spPr>
          <a:xfrm>
            <a:off x="760856" y="2505075"/>
            <a:ext cx="4488196" cy="3634807"/>
          </a:xfrm>
          <a:prstGeom prst="rect">
            <a:avLst/>
          </a:prstGeom>
        </p:spPr>
      </p:pic>
      <p:pic>
        <p:nvPicPr>
          <p:cNvPr id="9" name="Picture 2" descr="Related image"/>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525057" y="2505075"/>
            <a:ext cx="4477474"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05362" y="1825625"/>
            <a:ext cx="6581275" cy="4351338"/>
          </a:xfrm>
          <a:prstGeom prst="rect">
            <a:avLst/>
          </a:prstGeom>
        </p:spPr>
      </p:pic>
    </p:spTree>
    <p:extLst>
      <p:ext uri="{BB962C8B-B14F-4D97-AF65-F5344CB8AC3E}">
        <p14:creationId xmlns:p14="http://schemas.microsoft.com/office/powerpoint/2010/main" val="3155996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3024" y="1370647"/>
            <a:ext cx="3733800" cy="4869935"/>
          </a:xfrm>
          <a:prstGeom prst="rect">
            <a:avLst/>
          </a:prstGeom>
        </p:spPr>
      </p:pic>
      <p:pic>
        <p:nvPicPr>
          <p:cNvPr id="4" name="Picture 3"/>
          <p:cNvPicPr>
            <a:picLocks noChangeAspect="1"/>
          </p:cNvPicPr>
          <p:nvPr/>
        </p:nvPicPr>
        <p:blipFill>
          <a:blip r:embed="rId4"/>
          <a:stretch>
            <a:fillRect/>
          </a:stretch>
        </p:blipFill>
        <p:spPr>
          <a:xfrm>
            <a:off x="5410338" y="1690688"/>
            <a:ext cx="6208638" cy="5757126"/>
          </a:xfrm>
          <a:prstGeom prst="rect">
            <a:avLst/>
          </a:prstGeom>
        </p:spPr>
      </p:pic>
      <p:sp>
        <p:nvSpPr>
          <p:cNvPr id="5" name="Title 1"/>
          <p:cNvSpPr txBox="1">
            <a:spLocks/>
          </p:cNvSpPr>
          <p:nvPr/>
        </p:nvSpPr>
        <p:spPr>
          <a:xfrm>
            <a:off x="328803" y="365125"/>
            <a:ext cx="715748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Decision Trees invite exploration of Simpson’s Paradox.  </a:t>
            </a:r>
            <a:br>
              <a:rPr lang="en-US"/>
            </a:br>
            <a:endParaRPr lang="en-US" dirty="0"/>
          </a:p>
        </p:txBody>
      </p:sp>
    </p:spTree>
    <p:extLst>
      <p:ext uri="{BB962C8B-B14F-4D97-AF65-F5344CB8AC3E}">
        <p14:creationId xmlns:p14="http://schemas.microsoft.com/office/powerpoint/2010/main" val="1835813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84652195"/>
              </p:ext>
            </p:extLst>
          </p:nvPr>
        </p:nvGraphicFramePr>
        <p:xfrm>
          <a:off x="431073" y="98425"/>
          <a:ext cx="11684373" cy="6572460"/>
        </p:xfrm>
        <a:graphic>
          <a:graphicData uri="http://schemas.openxmlformats.org/presentationml/2006/ole">
            <mc:AlternateContent xmlns:mc="http://schemas.openxmlformats.org/markup-compatibility/2006">
              <mc:Choice xmlns:v="urn:schemas-microsoft-com:vml" Requires="v">
                <p:oleObj spid="_x0000_s1026" name="Acrobat Document" r:id="rId4" imgW="5486256" imgH="3086100" progId="AcroExch.Document.DC">
                  <p:embed/>
                </p:oleObj>
              </mc:Choice>
              <mc:Fallback>
                <p:oleObj name="Acrobat Document" r:id="rId4" imgW="5486256" imgH="3086100" progId="AcroExch.Document.DC">
                  <p:embed/>
                  <p:pic>
                    <p:nvPicPr>
                      <p:cNvPr id="2" name="Object 1"/>
                      <p:cNvPicPr/>
                      <p:nvPr/>
                    </p:nvPicPr>
                    <p:blipFill>
                      <a:blip r:embed="rId5"/>
                      <a:stretch>
                        <a:fillRect/>
                      </a:stretch>
                    </p:blipFill>
                    <p:spPr>
                      <a:xfrm>
                        <a:off x="431073" y="98425"/>
                        <a:ext cx="11684373" cy="6572460"/>
                      </a:xfrm>
                      <a:prstGeom prst="rect">
                        <a:avLst/>
                      </a:prstGeom>
                    </p:spPr>
                  </p:pic>
                </p:oleObj>
              </mc:Fallback>
            </mc:AlternateContent>
          </a:graphicData>
        </a:graphic>
      </p:graphicFrame>
    </p:spTree>
    <p:extLst>
      <p:ext uri="{BB962C8B-B14F-4D97-AF65-F5344CB8AC3E}">
        <p14:creationId xmlns:p14="http://schemas.microsoft.com/office/powerpoint/2010/main" val="1241516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87784831"/>
              </p:ext>
            </p:extLst>
          </p:nvPr>
        </p:nvGraphicFramePr>
        <p:xfrm>
          <a:off x="98425" y="98424"/>
          <a:ext cx="12017022" cy="6759575"/>
        </p:xfrm>
        <a:graphic>
          <a:graphicData uri="http://schemas.openxmlformats.org/presentationml/2006/ole">
            <mc:AlternateContent xmlns:mc="http://schemas.openxmlformats.org/markup-compatibility/2006">
              <mc:Choice xmlns:v="urn:schemas-microsoft-com:vml" Requires="v">
                <p:oleObj spid="_x0000_s2050" name="Acrobat Document" r:id="rId4" imgW="5486256" imgH="3086100" progId="AcroExch.Document.DC">
                  <p:embed/>
                </p:oleObj>
              </mc:Choice>
              <mc:Fallback>
                <p:oleObj name="Acrobat Document" r:id="rId4" imgW="5486256" imgH="3086100" progId="AcroExch.Document.DC">
                  <p:embed/>
                  <p:pic>
                    <p:nvPicPr>
                      <p:cNvPr id="2" name="Object 1"/>
                      <p:cNvPicPr/>
                      <p:nvPr/>
                    </p:nvPicPr>
                    <p:blipFill>
                      <a:blip r:embed="rId5"/>
                      <a:stretch>
                        <a:fillRect/>
                      </a:stretch>
                    </p:blipFill>
                    <p:spPr>
                      <a:xfrm>
                        <a:off x="98425" y="98424"/>
                        <a:ext cx="12017022" cy="6759575"/>
                      </a:xfrm>
                      <a:prstGeom prst="rect">
                        <a:avLst/>
                      </a:prstGeom>
                    </p:spPr>
                  </p:pic>
                </p:oleObj>
              </mc:Fallback>
            </mc:AlternateContent>
          </a:graphicData>
        </a:graphic>
      </p:graphicFrame>
    </p:spTree>
    <p:extLst>
      <p:ext uri="{BB962C8B-B14F-4D97-AF65-F5344CB8AC3E}">
        <p14:creationId xmlns:p14="http://schemas.microsoft.com/office/powerpoint/2010/main" val="2745408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311128" cy="1325563"/>
          </a:xfrm>
        </p:spPr>
        <p:txBody>
          <a:bodyPr>
            <a:normAutofit/>
          </a:bodyPr>
          <a:lstStyle/>
          <a:p>
            <a:r>
              <a:rPr lang="en-US" dirty="0"/>
              <a:t>Inferential Statistics is not the only game in town.</a:t>
            </a:r>
          </a:p>
        </p:txBody>
      </p:sp>
      <p:sp>
        <p:nvSpPr>
          <p:cNvPr id="3" name="Content Placeholder 2"/>
          <p:cNvSpPr>
            <a:spLocks noGrp="1"/>
          </p:cNvSpPr>
          <p:nvPr>
            <p:ph idx="1"/>
          </p:nvPr>
        </p:nvSpPr>
        <p:spPr>
          <a:xfrm>
            <a:off x="611414" y="616101"/>
            <a:ext cx="10515600" cy="4351338"/>
          </a:xfrm>
        </p:spPr>
        <p:txBody>
          <a:bodyPr>
            <a:normAutofit/>
          </a:bodyPr>
          <a:lstStyle/>
          <a:p>
            <a:r>
              <a:rPr lang="en-US" sz="4400" dirty="0"/>
              <a:t>Explanatory Modeling v. Predictive Modeling is not above their heads.</a:t>
            </a:r>
            <a:r>
              <a:rPr lang="en-US" sz="4400" i="1" dirty="0">
                <a:latin typeface="Times New Roman" panose="02020603050405020304" pitchFamily="18" charset="0"/>
                <a:cs typeface="Times New Roman" panose="02020603050405020304" pitchFamily="18" charset="0"/>
              </a:rPr>
              <a:t> </a:t>
            </a:r>
          </a:p>
          <a:p>
            <a:endParaRPr lang="en-US" sz="4400" i="1" dirty="0">
              <a:latin typeface="Times New Roman" panose="02020603050405020304" pitchFamily="18" charset="0"/>
              <a:cs typeface="Times New Roman" panose="02020603050405020304" pitchFamily="18" charset="0"/>
            </a:endParaRPr>
          </a:p>
          <a:p>
            <a:pPr>
              <a:lnSpc>
                <a:spcPct val="110000"/>
              </a:lnSpc>
            </a:pPr>
            <a:r>
              <a:rPr lang="en-US" sz="4400" b="1" dirty="0"/>
              <a:t>To </a:t>
            </a:r>
            <a:r>
              <a:rPr lang="en-US" sz="4400" b="1" u="sng" dirty="0"/>
              <a:t>not</a:t>
            </a:r>
            <a:r>
              <a:rPr lang="en-US" sz="4400" b="1" dirty="0"/>
              <a:t> mention Data Science </a:t>
            </a:r>
            <a:r>
              <a:rPr lang="en-US" sz="4400" dirty="0"/>
              <a:t>in this day and age is intellectually lazy or dishonest. </a:t>
            </a:r>
          </a:p>
          <a:p>
            <a:pPr>
              <a:lnSpc>
                <a:spcPct val="110000"/>
              </a:lnSpc>
              <a:spcBef>
                <a:spcPts val="600"/>
              </a:spcBef>
            </a:pPr>
            <a:endParaRPr lang="en-US" sz="4400" dirty="0"/>
          </a:p>
          <a:p>
            <a:pPr>
              <a:lnSpc>
                <a:spcPct val="110000"/>
              </a:lnSpc>
              <a:spcBef>
                <a:spcPts val="600"/>
              </a:spcBef>
            </a:pPr>
            <a:endParaRPr lang="en-US" sz="4400" dirty="0"/>
          </a:p>
          <a:p>
            <a:pPr>
              <a:lnSpc>
                <a:spcPct val="110000"/>
              </a:lnSpc>
              <a:spcBef>
                <a:spcPts val="600"/>
              </a:spcBef>
            </a:pPr>
            <a:endParaRPr lang="en-US" sz="4400" dirty="0"/>
          </a:p>
        </p:txBody>
      </p:sp>
      <p:sp>
        <p:nvSpPr>
          <p:cNvPr id="4" name="Footer Placeholder 3"/>
          <p:cNvSpPr>
            <a:spLocks noGrp="1"/>
          </p:cNvSpPr>
          <p:nvPr>
            <p:ph type="ftr" sz="quarter" idx="11"/>
          </p:nvPr>
        </p:nvSpPr>
        <p:spPr/>
        <p:txBody>
          <a:bodyPr/>
          <a:lstStyle/>
          <a:p>
            <a:r>
              <a:rPr lang="en-US"/>
              <a:t>not Albert Einstein</a:t>
            </a:r>
          </a:p>
        </p:txBody>
      </p:sp>
    </p:spTree>
    <p:extLst>
      <p:ext uri="{BB962C8B-B14F-4D97-AF65-F5344CB8AC3E}">
        <p14:creationId xmlns:p14="http://schemas.microsoft.com/office/powerpoint/2010/main" val="2431585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Reproducibility Crisis.</a:t>
            </a:r>
          </a:p>
        </p:txBody>
      </p:sp>
      <p:sp>
        <p:nvSpPr>
          <p:cNvPr id="3" name="Content Placeholder 2"/>
          <p:cNvSpPr>
            <a:spLocks noGrp="1"/>
          </p:cNvSpPr>
          <p:nvPr>
            <p:ph type="body" idx="1"/>
          </p:nvPr>
        </p:nvSpPr>
        <p:spPr/>
        <p:txBody>
          <a:bodyPr>
            <a:normAutofit/>
          </a:bodyPr>
          <a:lstStyle/>
          <a:p>
            <a:endParaRPr lang="en-US" dirty="0"/>
          </a:p>
          <a:p>
            <a:endParaRPr lang="en-US" dirty="0"/>
          </a:p>
          <a:p>
            <a:endParaRPr lang="en-US" dirty="0"/>
          </a:p>
        </p:txBody>
      </p:sp>
    </p:spTree>
    <p:extLst>
      <p:ext uri="{BB962C8B-B14F-4D97-AF65-F5344CB8AC3E}">
        <p14:creationId xmlns:p14="http://schemas.microsoft.com/office/powerpoint/2010/main" val="185760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Jan 1, 2019 </a:t>
            </a:r>
            <a:r>
              <a:rPr lang="en-US" b="1" dirty="0"/>
              <a:t>1:18 AM </a:t>
            </a:r>
          </a:p>
        </p:txBody>
      </p:sp>
      <p:sp>
        <p:nvSpPr>
          <p:cNvPr id="3" name="Content Placeholder 2"/>
          <p:cNvSpPr>
            <a:spLocks noGrp="1"/>
          </p:cNvSpPr>
          <p:nvPr>
            <p:ph idx="1"/>
          </p:nvPr>
        </p:nvSpPr>
        <p:spPr>
          <a:xfrm>
            <a:off x="361507" y="1233377"/>
            <a:ext cx="10992293" cy="6400800"/>
          </a:xfrm>
        </p:spPr>
        <p:txBody>
          <a:bodyPr>
            <a:normAutofit fontScale="85000" lnSpcReduction="20000"/>
          </a:bodyPr>
          <a:lstStyle/>
          <a:p>
            <a:r>
              <a:rPr lang="en-US" sz="4500" dirty="0"/>
              <a:t>Certainly a lot of the reproducibility issue with social science studies arises because studies of people inherently involve greater "between subject" variability than physics or physical chemistry experiments. However, there are many other practices that lead to lack of reproducibility as well. These include poor study design, poor choice of measure, and </a:t>
            </a:r>
            <a:r>
              <a:rPr lang="en-US" sz="4500" b="1" i="1" dirty="0"/>
              <a:t>poor or inappropriate statistical practices in analyzing data.</a:t>
            </a:r>
            <a:br>
              <a:rPr lang="en-US" sz="4500" b="1" i="1" dirty="0"/>
            </a:br>
            <a:r>
              <a:rPr lang="en-US" dirty="0"/>
              <a:t>------------------------------</a:t>
            </a:r>
            <a:br>
              <a:rPr lang="en-US" dirty="0"/>
            </a:br>
            <a:r>
              <a:rPr lang="en-US" dirty="0"/>
              <a:t>Martha Smith</a:t>
            </a:r>
            <a:br>
              <a:rPr lang="en-US" dirty="0"/>
            </a:br>
            <a:r>
              <a:rPr lang="en-US" dirty="0"/>
              <a:t>University of Texas</a:t>
            </a:r>
            <a:br>
              <a:rPr lang="en-US" dirty="0"/>
            </a:br>
            <a:r>
              <a:rPr lang="en-US" dirty="0"/>
              <a:t>------------------------------</a:t>
            </a:r>
            <a:br>
              <a:rPr lang="en-US" dirty="0"/>
            </a:br>
            <a:endParaRPr lang="en-US" dirty="0"/>
          </a:p>
        </p:txBody>
      </p:sp>
      <p:sp>
        <p:nvSpPr>
          <p:cNvPr id="7" name="TextBox 6"/>
          <p:cNvSpPr txBox="1"/>
          <p:nvPr/>
        </p:nvSpPr>
        <p:spPr>
          <a:xfrm rot="843709">
            <a:off x="8393554" y="5475176"/>
            <a:ext cx="3291840" cy="1077218"/>
          </a:xfrm>
          <a:prstGeom prst="rect">
            <a:avLst/>
          </a:prstGeom>
          <a:noFill/>
        </p:spPr>
        <p:txBody>
          <a:bodyPr wrap="square" rtlCol="0">
            <a:spAutoFit/>
          </a:bodyPr>
          <a:lstStyle/>
          <a:p>
            <a:r>
              <a:rPr lang="en-US" sz="3200" dirty="0">
                <a:latin typeface="Curlz MT" panose="04040404050702020202" pitchFamily="82" charset="0"/>
              </a:rPr>
              <a:t>Obviously we are party animals!</a:t>
            </a:r>
          </a:p>
        </p:txBody>
      </p:sp>
    </p:spTree>
    <p:extLst>
      <p:ext uri="{BB962C8B-B14F-4D97-AF65-F5344CB8AC3E}">
        <p14:creationId xmlns:p14="http://schemas.microsoft.com/office/powerpoint/2010/main" val="4339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465" y="308344"/>
            <a:ext cx="10875335" cy="5868619"/>
          </a:xfrm>
        </p:spPr>
        <p:txBody>
          <a:bodyPr>
            <a:normAutofit/>
          </a:bodyPr>
          <a:lstStyle/>
          <a:p>
            <a:r>
              <a:rPr lang="en-US" dirty="0"/>
              <a:t>Jeffrey Flier, former Dean of Harvard's Medical School at the National Academy of Sciences. He indicated that </a:t>
            </a:r>
            <a:r>
              <a:rPr lang="en-US" b="1" dirty="0">
                <a:solidFill>
                  <a:srgbClr val="FF0000"/>
                </a:solidFill>
              </a:rPr>
              <a:t>there is a "statistical deficit" to include a lack of sufficient statistical awareness; and what some view as inadequate training in statistics. </a:t>
            </a:r>
            <a:r>
              <a:rPr lang="en-US" dirty="0"/>
              <a:t>The inadequacy is especially evident in clinical research (Dialog and Reactions, Arthur M. </a:t>
            </a:r>
            <a:r>
              <a:rPr lang="en-US" dirty="0" err="1"/>
              <a:t>Sackler</a:t>
            </a:r>
            <a:r>
              <a:rPr lang="en-US" dirty="0"/>
              <a:t> Colloquia 2017).</a:t>
            </a:r>
            <a:br>
              <a:rPr lang="en-US" dirty="0"/>
            </a:br>
            <a:r>
              <a:rPr lang="en-US" dirty="0"/>
              <a:t>------------------------------</a:t>
            </a:r>
            <a:br>
              <a:rPr lang="en-US" dirty="0"/>
            </a:br>
            <a:r>
              <a:rPr lang="en-US" dirty="0"/>
              <a:t>Esther Pearson</a:t>
            </a:r>
            <a:br>
              <a:rPr lang="en-US" dirty="0"/>
            </a:br>
            <a:r>
              <a:rPr lang="en-US" dirty="0"/>
              <a:t>Assistant Professor</a:t>
            </a:r>
            <a:br>
              <a:rPr lang="en-US" dirty="0"/>
            </a:br>
            <a:r>
              <a:rPr lang="en-US" dirty="0" err="1"/>
              <a:t>Lasell</a:t>
            </a:r>
            <a:r>
              <a:rPr lang="en-US" dirty="0"/>
              <a:t> College</a:t>
            </a:r>
          </a:p>
        </p:txBody>
      </p:sp>
    </p:spTree>
    <p:extLst>
      <p:ext uri="{BB962C8B-B14F-4D97-AF65-F5344CB8AC3E}">
        <p14:creationId xmlns:p14="http://schemas.microsoft.com/office/powerpoint/2010/main" val="2399519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3139"/>
            <a:ext cx="10515600" cy="1325563"/>
          </a:xfrm>
        </p:spPr>
        <p:txBody>
          <a:bodyPr>
            <a:normAutofit/>
          </a:bodyPr>
          <a:lstStyle/>
          <a:p>
            <a:r>
              <a:rPr lang="en-US" dirty="0"/>
              <a:t>"Insanity is doing the same thing over and over again and expecting different results."</a:t>
            </a:r>
          </a:p>
        </p:txBody>
      </p:sp>
      <p:sp>
        <p:nvSpPr>
          <p:cNvPr id="3" name="Content Placeholder 2"/>
          <p:cNvSpPr>
            <a:spLocks noGrp="1"/>
          </p:cNvSpPr>
          <p:nvPr>
            <p:ph idx="1"/>
          </p:nvPr>
        </p:nvSpPr>
        <p:spPr>
          <a:xfrm>
            <a:off x="501869" y="848163"/>
            <a:ext cx="10515600" cy="4351338"/>
          </a:xfrm>
        </p:spPr>
        <p:txBody>
          <a:bodyPr>
            <a:normAutofit/>
          </a:bodyPr>
          <a:lstStyle/>
          <a:p>
            <a:pPr>
              <a:lnSpc>
                <a:spcPct val="110000"/>
              </a:lnSpc>
            </a:pPr>
            <a:r>
              <a:rPr lang="en-US" dirty="0"/>
              <a:t>The "replication crisis" is certainly getting a lot of attention in a variety of fields these days.  </a:t>
            </a:r>
          </a:p>
          <a:p>
            <a:pPr>
              <a:lnSpc>
                <a:spcPct val="110000"/>
              </a:lnSpc>
            </a:pPr>
            <a:r>
              <a:rPr lang="en-US" dirty="0"/>
              <a:t>Michael </a:t>
            </a:r>
            <a:r>
              <a:rPr lang="en-US" dirty="0" err="1"/>
              <a:t>Granaas</a:t>
            </a:r>
            <a:r>
              <a:rPr lang="en-US" dirty="0"/>
              <a:t/>
            </a:r>
            <a:br>
              <a:rPr lang="en-US" dirty="0"/>
            </a:br>
            <a:r>
              <a:rPr lang="en-US" dirty="0"/>
              <a:t>Univ. of South Dakota</a:t>
            </a:r>
            <a:br>
              <a:rPr lang="en-US" dirty="0"/>
            </a:br>
            <a:endParaRPr lang="en-US" sz="4400" dirty="0"/>
          </a:p>
          <a:p>
            <a:pPr>
              <a:lnSpc>
                <a:spcPct val="110000"/>
              </a:lnSpc>
              <a:spcBef>
                <a:spcPts val="600"/>
              </a:spcBef>
            </a:pPr>
            <a:endParaRPr lang="en-US" sz="4400" dirty="0"/>
          </a:p>
          <a:p>
            <a:pPr>
              <a:lnSpc>
                <a:spcPct val="110000"/>
              </a:lnSpc>
              <a:spcBef>
                <a:spcPts val="600"/>
              </a:spcBef>
            </a:pPr>
            <a:endParaRPr lang="en-US" sz="4400" dirty="0"/>
          </a:p>
        </p:txBody>
      </p:sp>
      <p:sp>
        <p:nvSpPr>
          <p:cNvPr id="4" name="Footer Placeholder 3"/>
          <p:cNvSpPr>
            <a:spLocks noGrp="1"/>
          </p:cNvSpPr>
          <p:nvPr>
            <p:ph type="ftr" sz="quarter" idx="11"/>
          </p:nvPr>
        </p:nvSpPr>
        <p:spPr/>
        <p:txBody>
          <a:bodyPr/>
          <a:lstStyle/>
          <a:p>
            <a:r>
              <a:rPr lang="en-US"/>
              <a:t>not Albert Einstein</a:t>
            </a:r>
          </a:p>
        </p:txBody>
      </p:sp>
    </p:spTree>
    <p:extLst>
      <p:ext uri="{BB962C8B-B14F-4D97-AF65-F5344CB8AC3E}">
        <p14:creationId xmlns:p14="http://schemas.microsoft.com/office/powerpoint/2010/main" val="3696810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81748" y="1835315"/>
            <a:ext cx="7962429" cy="4507991"/>
          </a:xfrm>
          <a:prstGeom prst="rect">
            <a:avLst/>
          </a:prstGeom>
        </p:spPr>
      </p:pic>
      <p:sp>
        <p:nvSpPr>
          <p:cNvPr id="7" name="Rectangle 6"/>
          <p:cNvSpPr/>
          <p:nvPr/>
        </p:nvSpPr>
        <p:spPr>
          <a:xfrm rot="20834107">
            <a:off x="3145007" y="4321951"/>
            <a:ext cx="4703347" cy="1446550"/>
          </a:xfrm>
          <a:prstGeom prst="rect">
            <a:avLst/>
          </a:prstGeom>
          <a:solidFill>
            <a:schemeClr val="bg1"/>
          </a:solidFill>
        </p:spPr>
        <p:txBody>
          <a:bodyPr wrap="square" lIns="91440" tIns="45720" rIns="91440" bIns="45720">
            <a:spAutoFit/>
            <a:scene3d>
              <a:camera prst="perspectiveLeft"/>
              <a:lightRig rig="threePt" dir="t"/>
            </a:scene3d>
          </a:bodyPr>
          <a:lstStyle/>
          <a:p>
            <a:pPr algn="ctr"/>
            <a:r>
              <a:rPr lang="en-US" sz="8800" b="1" cap="none" spc="0" dirty="0">
                <a:ln w="6600">
                  <a:solidFill>
                    <a:schemeClr val="accent2"/>
                  </a:solidFill>
                  <a:prstDash val="solid"/>
                </a:ln>
                <a:solidFill>
                  <a:srgbClr val="FFC000"/>
                </a:solidFill>
                <a:effectLst>
                  <a:outerShdw dist="38100" dir="2700000" algn="tl" rotWithShape="0">
                    <a:schemeClr val="accent2"/>
                  </a:outerShdw>
                </a:effectLst>
              </a:rPr>
              <a:t>R</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
        <p:nvSpPr>
          <p:cNvPr id="5" name="Title 1"/>
          <p:cNvSpPr>
            <a:spLocks noGrp="1"/>
          </p:cNvSpPr>
          <p:nvPr>
            <p:ph type="title"/>
          </p:nvPr>
        </p:nvSpPr>
        <p:spPr>
          <a:xfrm>
            <a:off x="581748" y="319087"/>
            <a:ext cx="10515600" cy="759587"/>
          </a:xfrm>
        </p:spPr>
        <p:txBody>
          <a:bodyPr>
            <a:normAutofit/>
          </a:bodyPr>
          <a:lstStyle/>
          <a:p>
            <a:endParaRPr lang="en-US" b="1" dirty="0">
              <a:solidFill>
                <a:srgbClr val="FF0000"/>
              </a:solidFill>
            </a:endParaRPr>
          </a:p>
        </p:txBody>
      </p:sp>
    </p:spTree>
    <p:extLst>
      <p:ext uri="{BB962C8B-B14F-4D97-AF65-F5344CB8AC3E}">
        <p14:creationId xmlns:p14="http://schemas.microsoft.com/office/powerpoint/2010/main" val="62076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37723" y="2651442"/>
            <a:ext cx="8354277" cy="3925397"/>
          </a:xfrm>
          <a:prstGeom prst="rect">
            <a:avLst/>
          </a:prstGeom>
        </p:spPr>
      </p:pic>
      <p:sp>
        <p:nvSpPr>
          <p:cNvPr id="6" name="Rectangle 5"/>
          <p:cNvSpPr/>
          <p:nvPr/>
        </p:nvSpPr>
        <p:spPr>
          <a:xfrm rot="20226716">
            <a:off x="316983" y="946701"/>
            <a:ext cx="7041478"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There has GOT to be an </a:t>
            </a:r>
          </a:p>
          <a:p>
            <a:pPr algn="ctr"/>
            <a:r>
              <a:rPr lang="en-US" sz="5400" b="1" dirty="0">
                <a:ln w="22225">
                  <a:solidFill>
                    <a:schemeClr val="accent2"/>
                  </a:solidFill>
                  <a:prstDash val="solid"/>
                </a:ln>
                <a:solidFill>
                  <a:srgbClr val="FF0000"/>
                </a:solidFill>
              </a:rPr>
              <a:t>APP for that!</a:t>
            </a:r>
          </a:p>
        </p:txBody>
      </p:sp>
      <p:sp>
        <p:nvSpPr>
          <p:cNvPr id="7" name="Rectangle 6"/>
          <p:cNvSpPr/>
          <p:nvPr/>
        </p:nvSpPr>
        <p:spPr>
          <a:xfrm rot="20834107">
            <a:off x="256100" y="87214"/>
            <a:ext cx="951244" cy="1446550"/>
          </a:xfrm>
          <a:prstGeom prst="rect">
            <a:avLst/>
          </a:prstGeom>
          <a:noFill/>
        </p:spPr>
        <p:txBody>
          <a:bodyPr wrap="square" lIns="91440" tIns="45720" rIns="91440" bIns="45720">
            <a:spAutoFit/>
            <a:scene3d>
              <a:camera prst="perspectiveLeft"/>
              <a:lightRig rig="threePt" dir="t"/>
            </a:scene3d>
          </a:bodyPr>
          <a:lstStyle/>
          <a:p>
            <a:pPr algn="ctr"/>
            <a:r>
              <a:rPr lang="en-US" sz="8800" b="1" cap="none" spc="0" dirty="0">
                <a:ln w="6600">
                  <a:solidFill>
                    <a:schemeClr val="accent2"/>
                  </a:solidFill>
                  <a:prstDash val="solid"/>
                </a:ln>
                <a:solidFill>
                  <a:srgbClr val="FFC000"/>
                </a:solidFill>
                <a:effectLst>
                  <a:outerShdw dist="38100" dir="2700000" algn="tl" rotWithShape="0">
                    <a:schemeClr val="accent2"/>
                  </a:outerShdw>
                </a:effectLst>
              </a:rPr>
              <a:t>R</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
        <p:nvSpPr>
          <p:cNvPr id="2" name="Content Placeholder 1"/>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val="1728854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MAA Seaway 2008 Statistics Panel</a:t>
            </a:r>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12126" y="2055852"/>
            <a:ext cx="5223298" cy="3909255"/>
          </a:xfrm>
          <a:prstGeom prst="rect">
            <a:avLst/>
          </a:prstGeom>
        </p:spPr>
      </p:pic>
    </p:spTree>
    <p:extLst>
      <p:ext uri="{BB962C8B-B14F-4D97-AF65-F5344CB8AC3E}">
        <p14:creationId xmlns:p14="http://schemas.microsoft.com/office/powerpoint/2010/main" val="83090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3"/>
          <a:stretch>
            <a:fillRect/>
          </a:stretch>
        </p:blipFill>
        <p:spPr>
          <a:xfrm>
            <a:off x="838200" y="429768"/>
            <a:ext cx="5181600" cy="5788151"/>
          </a:xfrm>
          <a:prstGeom prst="rect">
            <a:avLst/>
          </a:prstGeom>
        </p:spPr>
      </p:pic>
      <p:pic>
        <p:nvPicPr>
          <p:cNvPr id="5" name="Content Placeholder 4"/>
          <p:cNvPicPr>
            <a:picLocks noGrp="1" noChangeAspect="1"/>
          </p:cNvPicPr>
          <p:nvPr>
            <p:ph sz="half" idx="2"/>
          </p:nvPr>
        </p:nvPicPr>
        <p:blipFill>
          <a:blip r:embed="rId4"/>
          <a:stretch>
            <a:fillRect/>
          </a:stretch>
        </p:blipFill>
        <p:spPr>
          <a:xfrm>
            <a:off x="6172200" y="429768"/>
            <a:ext cx="5605272" cy="5788151"/>
          </a:xfrm>
          <a:prstGeom prst="rect">
            <a:avLst/>
          </a:prstGeom>
        </p:spPr>
      </p:pic>
      <p:sp>
        <p:nvSpPr>
          <p:cNvPr id="7" name="Rectangle 6"/>
          <p:cNvSpPr/>
          <p:nvPr/>
        </p:nvSpPr>
        <p:spPr>
          <a:xfrm rot="20834107">
            <a:off x="493843" y="5050193"/>
            <a:ext cx="951244" cy="1446550"/>
          </a:xfrm>
          <a:prstGeom prst="rect">
            <a:avLst/>
          </a:prstGeom>
          <a:noFill/>
        </p:spPr>
        <p:txBody>
          <a:bodyPr wrap="square" lIns="91440" tIns="45720" rIns="91440" bIns="45720">
            <a:spAutoFit/>
            <a:scene3d>
              <a:camera prst="perspectiveLeft"/>
              <a:lightRig rig="threePt" dir="t"/>
            </a:scene3d>
          </a:bodyPr>
          <a:lstStyle/>
          <a:p>
            <a:pPr algn="ctr"/>
            <a:r>
              <a:rPr lang="en-US" sz="8800" b="1" cap="none" spc="0" dirty="0">
                <a:ln w="6600">
                  <a:solidFill>
                    <a:schemeClr val="accent2"/>
                  </a:solidFill>
                  <a:prstDash val="solid"/>
                </a:ln>
                <a:solidFill>
                  <a:srgbClr val="FFC000"/>
                </a:solidFill>
                <a:effectLst>
                  <a:outerShdw dist="38100" dir="2700000" algn="tl" rotWithShape="0">
                    <a:schemeClr val="accent2"/>
                  </a:outerShdw>
                </a:effectLst>
              </a:rPr>
              <a:t>R</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919169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38200" y="213838"/>
            <a:ext cx="10372725" cy="5847852"/>
          </a:xfrm>
          <a:prstGeom prst="rect">
            <a:avLst/>
          </a:prstGeom>
        </p:spPr>
      </p:pic>
      <p:sp>
        <p:nvSpPr>
          <p:cNvPr id="5" name="Rectangle 4"/>
          <p:cNvSpPr/>
          <p:nvPr/>
        </p:nvSpPr>
        <p:spPr>
          <a:xfrm rot="20834107">
            <a:off x="493843" y="5050193"/>
            <a:ext cx="951244" cy="1446550"/>
          </a:xfrm>
          <a:prstGeom prst="rect">
            <a:avLst/>
          </a:prstGeom>
          <a:noFill/>
        </p:spPr>
        <p:txBody>
          <a:bodyPr wrap="square" lIns="91440" tIns="45720" rIns="91440" bIns="45720">
            <a:spAutoFit/>
            <a:scene3d>
              <a:camera prst="perspectiveLeft"/>
              <a:lightRig rig="threePt" dir="t"/>
            </a:scene3d>
          </a:bodyPr>
          <a:lstStyle/>
          <a:p>
            <a:pPr algn="ctr"/>
            <a:r>
              <a:rPr lang="en-US" sz="8800" b="1" cap="none" spc="0" dirty="0">
                <a:ln w="6600">
                  <a:solidFill>
                    <a:schemeClr val="accent2"/>
                  </a:solidFill>
                  <a:prstDash val="solid"/>
                </a:ln>
                <a:solidFill>
                  <a:srgbClr val="FFC000"/>
                </a:solidFill>
                <a:effectLst>
                  <a:outerShdw dist="38100" dir="2700000" algn="tl" rotWithShape="0">
                    <a:schemeClr val="accent2"/>
                  </a:outerShdw>
                </a:effectLst>
              </a:rPr>
              <a:t>R</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643710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82" y="3552496"/>
            <a:ext cx="7528036" cy="1325563"/>
          </a:xfrm>
        </p:spPr>
        <p:txBody>
          <a:bodyPr>
            <a:normAutofit/>
          </a:bodyPr>
          <a:lstStyle/>
          <a:p>
            <a:pPr algn="ctr"/>
            <a:r>
              <a:rPr lang="en-US" i="1" dirty="0">
                <a:latin typeface="Times New Roman" panose="02020603050405020304" pitchFamily="18" charset="0"/>
                <a:cs typeface="Times New Roman" panose="02020603050405020304" pitchFamily="18" charset="0"/>
              </a:rPr>
              <a:t>“It’s all scales, no music."</a:t>
            </a:r>
          </a:p>
        </p:txBody>
      </p:sp>
      <p:sp>
        <p:nvSpPr>
          <p:cNvPr id="3" name="Content Placeholder 2"/>
          <p:cNvSpPr>
            <a:spLocks noGrp="1"/>
          </p:cNvSpPr>
          <p:nvPr>
            <p:ph idx="1"/>
          </p:nvPr>
        </p:nvSpPr>
        <p:spPr>
          <a:xfrm>
            <a:off x="333702" y="371694"/>
            <a:ext cx="7819698" cy="2560692"/>
          </a:xfrm>
        </p:spPr>
        <p:txBody>
          <a:bodyPr>
            <a:normAutofit fontScale="92500" lnSpcReduction="20000"/>
          </a:bodyPr>
          <a:lstStyle/>
          <a:p>
            <a:pPr>
              <a:lnSpc>
                <a:spcPct val="110000"/>
              </a:lnSpc>
              <a:spcBef>
                <a:spcPts val="600"/>
              </a:spcBef>
            </a:pPr>
            <a:r>
              <a:rPr lang="en-US" sz="4400" dirty="0"/>
              <a:t>If the cognitive overload of hand calculations stands in the way of statistical thinking, won’t coding do the same thing?</a:t>
            </a:r>
          </a:p>
        </p:txBody>
      </p:sp>
      <p:sp>
        <p:nvSpPr>
          <p:cNvPr id="4" name="Footer Placeholder 3"/>
          <p:cNvSpPr>
            <a:spLocks noGrp="1"/>
          </p:cNvSpPr>
          <p:nvPr>
            <p:ph type="ftr" sz="quarter" idx="11"/>
          </p:nvPr>
        </p:nvSpPr>
        <p:spPr/>
        <p:txBody>
          <a:bodyPr/>
          <a:lstStyle/>
          <a:p>
            <a:r>
              <a:rPr lang="en-US"/>
              <a:t>not Albert Einstein</a:t>
            </a:r>
          </a:p>
        </p:txBody>
      </p:sp>
      <p:pic>
        <p:nvPicPr>
          <p:cNvPr id="3074" name="Picture 2" descr="Image result for sheila tob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093" y="1139059"/>
            <a:ext cx="30194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7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sz="4000" dirty="0"/>
          </a:p>
        </p:txBody>
      </p:sp>
      <p:pic>
        <p:nvPicPr>
          <p:cNvPr id="7" name="Content Placeholder 6"/>
          <p:cNvPicPr>
            <a:picLocks noGrp="1" noChangeAspect="1"/>
          </p:cNvPicPr>
          <p:nvPr>
            <p:ph sz="half" idx="1"/>
          </p:nvPr>
        </p:nvPicPr>
        <p:blipFill>
          <a:blip r:embed="rId3"/>
          <a:stretch>
            <a:fillRect/>
          </a:stretch>
        </p:blipFill>
        <p:spPr>
          <a:xfrm>
            <a:off x="326136" y="246253"/>
            <a:ext cx="5181600" cy="6355715"/>
          </a:xfrm>
          <a:prstGeom prst="rect">
            <a:avLst/>
          </a:prstGeom>
        </p:spPr>
      </p:pic>
      <p:pic>
        <p:nvPicPr>
          <p:cNvPr id="6" name="Content Placeholder 2"/>
          <p:cNvPicPr>
            <a:picLocks noGrp="1" noChangeAspect="1"/>
          </p:cNvPicPr>
          <p:nvPr>
            <p:ph sz="half" idx="2"/>
          </p:nvPr>
        </p:nvPicPr>
        <p:blipFill>
          <a:blip r:embed="rId4"/>
          <a:stretch>
            <a:fillRect/>
          </a:stretch>
        </p:blipFill>
        <p:spPr>
          <a:xfrm>
            <a:off x="6172200" y="365125"/>
            <a:ext cx="5181600" cy="4903909"/>
          </a:xfrm>
          <a:prstGeom prst="rect">
            <a:avLst/>
          </a:prstGeom>
        </p:spPr>
      </p:pic>
      <p:sp>
        <p:nvSpPr>
          <p:cNvPr id="5" name="Rectangle 4"/>
          <p:cNvSpPr/>
          <p:nvPr/>
        </p:nvSpPr>
        <p:spPr>
          <a:xfrm rot="20834107">
            <a:off x="493843" y="5050193"/>
            <a:ext cx="951244" cy="1446550"/>
          </a:xfrm>
          <a:prstGeom prst="rect">
            <a:avLst/>
          </a:prstGeom>
          <a:noFill/>
        </p:spPr>
        <p:txBody>
          <a:bodyPr wrap="square" lIns="91440" tIns="45720" rIns="91440" bIns="45720">
            <a:spAutoFit/>
            <a:scene3d>
              <a:camera prst="perspectiveLeft"/>
              <a:lightRig rig="threePt" dir="t"/>
            </a:scene3d>
          </a:bodyPr>
          <a:lstStyle/>
          <a:p>
            <a:pPr algn="ctr"/>
            <a:r>
              <a:rPr lang="en-US" sz="8800" b="1" cap="none" spc="0" dirty="0">
                <a:ln w="6600">
                  <a:solidFill>
                    <a:schemeClr val="accent2"/>
                  </a:solidFill>
                  <a:prstDash val="solid"/>
                </a:ln>
                <a:solidFill>
                  <a:srgbClr val="FFC000"/>
                </a:solidFill>
                <a:effectLst>
                  <a:outerShdw dist="38100" dir="2700000" algn="tl" rotWithShape="0">
                    <a:schemeClr val="accent2"/>
                  </a:outerShdw>
                </a:effectLst>
              </a:rPr>
              <a:t>R</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2273403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072" y="237109"/>
            <a:ext cx="10515600" cy="759587"/>
          </a:xfrm>
        </p:spPr>
        <p:txBody>
          <a:bodyPr>
            <a:normAutofit fontScale="90000"/>
          </a:bodyPr>
          <a:lstStyle/>
          <a:p>
            <a:r>
              <a:rPr lang="en-US" dirty="0"/>
              <a:t>Why not use R?  Define 	</a:t>
            </a:r>
            <a:r>
              <a:rPr lang="en-US" sz="5400" b="1" i="1" dirty="0">
                <a:solidFill>
                  <a:srgbClr val="FF0000"/>
                </a:solidFill>
                <a:latin typeface="Times New Roman" panose="02020603050405020304" pitchFamily="18" charset="0"/>
                <a:cs typeface="Times New Roman" panose="02020603050405020304" pitchFamily="18" charset="0"/>
              </a:rPr>
              <a:t>Free</a:t>
            </a:r>
            <a:r>
              <a:rPr lang="en-US" b="1" dirty="0">
                <a:solidFill>
                  <a:srgbClr val="FF0000"/>
                </a:solidFill>
              </a:rPr>
              <a:t>.</a:t>
            </a:r>
          </a:p>
        </p:txBody>
      </p:sp>
      <p:sp>
        <p:nvSpPr>
          <p:cNvPr id="3" name="Content Placeholder 2"/>
          <p:cNvSpPr>
            <a:spLocks noGrp="1"/>
          </p:cNvSpPr>
          <p:nvPr>
            <p:ph idx="1"/>
          </p:nvPr>
        </p:nvSpPr>
        <p:spPr>
          <a:xfrm>
            <a:off x="731520" y="1453897"/>
            <a:ext cx="9189720" cy="4489704"/>
          </a:xfrm>
        </p:spPr>
        <p:txBody>
          <a:bodyPr>
            <a:noAutofit/>
          </a:bodyPr>
          <a:lstStyle/>
          <a:p>
            <a:r>
              <a:rPr lang="en-US" dirty="0"/>
              <a:t>NSF Award Number:	1418163 </a:t>
            </a:r>
          </a:p>
          <a:p>
            <a:r>
              <a:rPr lang="en-US" dirty="0"/>
              <a:t>CodeR4STATS - Code R for AP Statistics</a:t>
            </a:r>
          </a:p>
          <a:p>
            <a:r>
              <a:rPr lang="en-US" dirty="0"/>
              <a:t>Awarded Amount to Date:	$563,835</a:t>
            </a:r>
          </a:p>
          <a:p>
            <a:endParaRPr lang="en-US" dirty="0"/>
          </a:p>
          <a:p>
            <a:r>
              <a:rPr lang="en-US" dirty="0"/>
              <a:t>Award Abstract #1640041 </a:t>
            </a:r>
          </a:p>
          <a:p>
            <a:r>
              <a:rPr lang="en-US" dirty="0"/>
              <a:t> Integrating Science, Mathematics, and Computing within an Elementary and Middle School Pre-Service Teacher Education Curriculum </a:t>
            </a:r>
          </a:p>
          <a:p>
            <a:r>
              <a:rPr lang="en-US" dirty="0"/>
              <a:t>Awarded Amount to Date:	$700,608</a:t>
            </a:r>
          </a:p>
        </p:txBody>
      </p:sp>
    </p:spTree>
    <p:extLst>
      <p:ext uri="{BB962C8B-B14F-4D97-AF65-F5344CB8AC3E}">
        <p14:creationId xmlns:p14="http://schemas.microsoft.com/office/powerpoint/2010/main" val="3524229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Award Abstract #1443068 </a:t>
            </a:r>
          </a:p>
          <a:p>
            <a:r>
              <a:rPr lang="en-US" dirty="0"/>
              <a:t> CIF21 DIBBs: Building a Scalable Infrastructure for Data-Driven Discovery and Innovation in Education</a:t>
            </a:r>
          </a:p>
          <a:p>
            <a:r>
              <a:rPr lang="en-US" dirty="0"/>
              <a:t>Awarded Amount to Date:	$5,320,819</a:t>
            </a:r>
          </a:p>
          <a:p>
            <a:endParaRPr lang="en-US" dirty="0"/>
          </a:p>
          <a:p>
            <a:r>
              <a:rPr lang="en-US" dirty="0"/>
              <a:t>Award Abstract #1625713 </a:t>
            </a:r>
          </a:p>
          <a:p>
            <a:r>
              <a:rPr lang="en-US" dirty="0"/>
              <a:t> Enhancing Statistics Teacher Education with E-Modules</a:t>
            </a:r>
          </a:p>
          <a:p>
            <a:r>
              <a:rPr lang="en-US" dirty="0"/>
              <a:t>Awarded Amount to Date:	$1,500,000</a:t>
            </a:r>
          </a:p>
        </p:txBody>
      </p:sp>
    </p:spTree>
    <p:extLst>
      <p:ext uri="{BB962C8B-B14F-4D97-AF65-F5344CB8AC3E}">
        <p14:creationId xmlns:p14="http://schemas.microsoft.com/office/powerpoint/2010/main" val="2024277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Image result for opportunity cos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691" y="1889792"/>
            <a:ext cx="7019526" cy="39349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10728" y="1027906"/>
            <a:ext cx="3474720" cy="5509200"/>
          </a:xfrm>
          <a:prstGeom prst="rect">
            <a:avLst/>
          </a:prstGeom>
        </p:spPr>
        <p:txBody>
          <a:bodyPr wrap="square">
            <a:spAutoFit/>
          </a:bodyPr>
          <a:lstStyle/>
          <a:p>
            <a:r>
              <a:rPr lang="en-US" sz="3200" dirty="0"/>
              <a:t>Opportunity costs are not restricted to </a:t>
            </a:r>
            <a:r>
              <a:rPr lang="en-US" sz="3200" dirty="0">
                <a:hlinkClick r:id="rId4" tooltip="Monetary"/>
              </a:rPr>
              <a:t>monetary</a:t>
            </a:r>
            <a:r>
              <a:rPr lang="en-US" sz="3200" dirty="0"/>
              <a:t> or financial costs: the </a:t>
            </a:r>
            <a:r>
              <a:rPr lang="en-US" sz="3200" dirty="0">
                <a:hlinkClick r:id="rId5" tooltip="Real versus nominal value (economics)"/>
              </a:rPr>
              <a:t>real cost</a:t>
            </a:r>
            <a:r>
              <a:rPr lang="en-US" sz="3200" dirty="0"/>
              <a:t> of </a:t>
            </a:r>
            <a:r>
              <a:rPr lang="en-US" sz="3200" dirty="0">
                <a:hlinkClick r:id="rId6" tooltip="Production possibilities frontier"/>
              </a:rPr>
              <a:t>output forgone</a:t>
            </a:r>
            <a:r>
              <a:rPr lang="en-US" sz="3200" dirty="0"/>
              <a:t>, lost time, pleasure or any other benefit should also be considered an opportunity cost.</a:t>
            </a:r>
          </a:p>
        </p:txBody>
      </p:sp>
    </p:spTree>
    <p:extLst>
      <p:ext uri="{BB962C8B-B14F-4D97-AF65-F5344CB8AC3E}">
        <p14:creationId xmlns:p14="http://schemas.microsoft.com/office/powerpoint/2010/main" val="3018414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a:t>Writing Across the Curriculum</a:t>
            </a:r>
          </a:p>
        </p:txBody>
      </p:sp>
      <p:pic>
        <p:nvPicPr>
          <p:cNvPr id="7" name="Content Placeholder 6"/>
          <p:cNvPicPr>
            <a:picLocks noGrp="1" noChangeAspect="1"/>
          </p:cNvPicPr>
          <p:nvPr>
            <p:ph sz="half" idx="2"/>
          </p:nvPr>
        </p:nvPicPr>
        <p:blipFill>
          <a:blip r:embed="rId3"/>
          <a:stretch>
            <a:fillRect/>
          </a:stretch>
        </p:blipFill>
        <p:spPr>
          <a:xfrm>
            <a:off x="6364162" y="2765240"/>
            <a:ext cx="5157787" cy="3164257"/>
          </a:xfrm>
          <a:prstGeom prst="rect">
            <a:avLst/>
          </a:prstGeom>
        </p:spPr>
      </p:pic>
      <p:sp>
        <p:nvSpPr>
          <p:cNvPr id="10" name="Text Placeholder 9"/>
          <p:cNvSpPr>
            <a:spLocks noGrp="1"/>
          </p:cNvSpPr>
          <p:nvPr>
            <p:ph type="body" sz="quarter" idx="3"/>
          </p:nvPr>
        </p:nvSpPr>
        <p:spPr/>
        <p:txBody>
          <a:bodyPr/>
          <a:lstStyle/>
          <a:p>
            <a:r>
              <a:rPr lang="en-US" dirty="0"/>
              <a:t>Critical Thinking Across the Curriculum</a:t>
            </a:r>
          </a:p>
        </p:txBody>
      </p:sp>
      <p:pic>
        <p:nvPicPr>
          <p:cNvPr id="6" name="Content Placeholder 5"/>
          <p:cNvPicPr>
            <a:picLocks noGrp="1" noChangeAspect="1"/>
          </p:cNvPicPr>
          <p:nvPr>
            <p:ph sz="half" idx="4294967295"/>
          </p:nvPr>
        </p:nvPicPr>
        <p:blipFill>
          <a:blip r:embed="rId4"/>
          <a:stretch>
            <a:fillRect/>
          </a:stretch>
        </p:blipFill>
        <p:spPr>
          <a:xfrm>
            <a:off x="665163" y="2765240"/>
            <a:ext cx="5181600" cy="3570288"/>
          </a:xfrm>
          <a:prstGeom prst="rect">
            <a:avLst/>
          </a:prstGeom>
        </p:spPr>
      </p:pic>
      <p:sp>
        <p:nvSpPr>
          <p:cNvPr id="11" name="Title 1"/>
          <p:cNvSpPr>
            <a:spLocks noGrp="1"/>
          </p:cNvSpPr>
          <p:nvPr>
            <p:ph type="title"/>
          </p:nvPr>
        </p:nvSpPr>
        <p:spPr/>
        <p:txBody>
          <a:bodyPr/>
          <a:lstStyle/>
          <a:p>
            <a:r>
              <a:rPr lang="en-US" dirty="0"/>
              <a:t>Where to go from here?</a:t>
            </a:r>
          </a:p>
        </p:txBody>
      </p:sp>
    </p:spTree>
    <p:extLst>
      <p:ext uri="{BB962C8B-B14F-4D97-AF65-F5344CB8AC3E}">
        <p14:creationId xmlns:p14="http://schemas.microsoft.com/office/powerpoint/2010/main" val="1890530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from here?</a:t>
            </a:r>
          </a:p>
        </p:txBody>
      </p:sp>
      <p:pic>
        <p:nvPicPr>
          <p:cNvPr id="5" name="Content Placeholder 4"/>
          <p:cNvPicPr>
            <a:picLocks noGrp="1" noChangeAspect="1"/>
          </p:cNvPicPr>
          <p:nvPr>
            <p:ph sz="half" idx="1"/>
          </p:nvPr>
        </p:nvPicPr>
        <p:blipFill>
          <a:blip r:embed="rId3"/>
          <a:stretch>
            <a:fillRect/>
          </a:stretch>
        </p:blipFill>
        <p:spPr>
          <a:xfrm>
            <a:off x="5739034" y="1903773"/>
            <a:ext cx="5614766" cy="3569335"/>
          </a:xfrm>
          <a:prstGeom prst="rect">
            <a:avLst/>
          </a:prstGeom>
        </p:spPr>
      </p:pic>
      <p:sp>
        <p:nvSpPr>
          <p:cNvPr id="6" name="Content Placeholder 5"/>
          <p:cNvSpPr>
            <a:spLocks noGrp="1"/>
          </p:cNvSpPr>
          <p:nvPr>
            <p:ph sz="half" idx="2"/>
          </p:nvPr>
        </p:nvSpPr>
        <p:spPr>
          <a:xfrm>
            <a:off x="373828" y="1690688"/>
            <a:ext cx="5181600" cy="4351338"/>
          </a:xfrm>
        </p:spPr>
        <p:txBody>
          <a:bodyPr/>
          <a:lstStyle/>
          <a:p>
            <a:r>
              <a:rPr lang="en-US" dirty="0"/>
              <a:t>WEBER, VICTORIA LYNN. Defining the Relationship Between Learning Statistical Computing and a Student's Ability to Think and Reason Statistically. </a:t>
            </a:r>
            <a:r>
              <a:rPr lang="en-US" sz="2000" dirty="0"/>
              <a:t>(Under the direction of Dr. </a:t>
            </a:r>
            <a:r>
              <a:rPr lang="en-US" sz="2000" dirty="0" err="1"/>
              <a:t>Hollylynne</a:t>
            </a:r>
            <a:r>
              <a:rPr lang="en-US" sz="2000" dirty="0"/>
              <a:t> Lee). </a:t>
            </a:r>
          </a:p>
          <a:p>
            <a:endParaRPr lang="en-US" sz="2000" dirty="0"/>
          </a:p>
          <a:p>
            <a:r>
              <a:rPr lang="en-US" sz="2000" dirty="0">
                <a:hlinkClick r:id="rId4"/>
              </a:rPr>
              <a:t>https://repository.lib.ncsu.edu/bitstream/handle/1840.20/35762/etd.pdf?sequence=1</a:t>
            </a:r>
            <a:endParaRPr lang="en-US" sz="2000" dirty="0"/>
          </a:p>
          <a:p>
            <a:endParaRPr lang="en-US" sz="2000" dirty="0"/>
          </a:p>
        </p:txBody>
      </p:sp>
    </p:spTree>
    <p:extLst>
      <p:ext uri="{BB962C8B-B14F-4D97-AF65-F5344CB8AC3E}">
        <p14:creationId xmlns:p14="http://schemas.microsoft.com/office/powerpoint/2010/main" val="1158110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294967295"/>
          </p:nvPr>
        </p:nvPicPr>
        <p:blipFill>
          <a:blip r:embed="rId3"/>
          <a:stretch>
            <a:fillRect/>
          </a:stretch>
        </p:blipFill>
        <p:spPr>
          <a:xfrm>
            <a:off x="483475" y="445157"/>
            <a:ext cx="5183188" cy="1938338"/>
          </a:xfrm>
          <a:prstGeom prst="rect">
            <a:avLst/>
          </a:prstGeom>
        </p:spPr>
      </p:pic>
      <p:pic>
        <p:nvPicPr>
          <p:cNvPr id="7" name="Content Placeholder 6"/>
          <p:cNvPicPr>
            <a:picLocks noGrp="1" noChangeAspect="1"/>
          </p:cNvPicPr>
          <p:nvPr>
            <p:ph sz="half" idx="4294967295"/>
          </p:nvPr>
        </p:nvPicPr>
        <p:blipFill>
          <a:blip r:embed="rId4"/>
          <a:stretch>
            <a:fillRect/>
          </a:stretch>
        </p:blipFill>
        <p:spPr>
          <a:xfrm>
            <a:off x="2751478" y="2578100"/>
            <a:ext cx="5181600" cy="2363788"/>
          </a:xfrm>
          <a:prstGeom prst="rect">
            <a:avLst/>
          </a:prstGeom>
        </p:spPr>
      </p:pic>
      <p:pic>
        <p:nvPicPr>
          <p:cNvPr id="10" name="Picture 9"/>
          <p:cNvPicPr>
            <a:picLocks noChangeAspect="1"/>
          </p:cNvPicPr>
          <p:nvPr/>
        </p:nvPicPr>
        <p:blipFill>
          <a:blip r:embed="rId5"/>
          <a:stretch>
            <a:fillRect/>
          </a:stretch>
        </p:blipFill>
        <p:spPr>
          <a:xfrm>
            <a:off x="8408276" y="326896"/>
            <a:ext cx="3276764" cy="5930865"/>
          </a:xfrm>
          <a:prstGeom prst="rect">
            <a:avLst/>
          </a:prstGeom>
        </p:spPr>
      </p:pic>
      <p:pic>
        <p:nvPicPr>
          <p:cNvPr id="4098" name="Picture 2" descr="Image result for data journali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476" y="3198450"/>
            <a:ext cx="4459014" cy="333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8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Statistics Reader, 2013-Present</a:t>
            </a:r>
          </a:p>
        </p:txBody>
      </p:sp>
      <p:pic>
        <p:nvPicPr>
          <p:cNvPr id="5" name="Picture 4"/>
          <p:cNvPicPr>
            <a:picLocks noChangeAspect="1"/>
          </p:cNvPicPr>
          <p:nvPr/>
        </p:nvPicPr>
        <p:blipFill>
          <a:blip r:embed="rId2"/>
          <a:stretch>
            <a:fillRect/>
          </a:stretch>
        </p:blipFill>
        <p:spPr>
          <a:xfrm>
            <a:off x="496074" y="1397770"/>
            <a:ext cx="9721215" cy="4320540"/>
          </a:xfrm>
          <a:prstGeom prst="rect">
            <a:avLst/>
          </a:prstGeom>
        </p:spPr>
      </p:pic>
      <p:pic>
        <p:nvPicPr>
          <p:cNvPr id="4" name="Content Placeholder 3"/>
          <p:cNvPicPr>
            <a:picLocks noGrp="1" noChangeAspect="1"/>
          </p:cNvPicPr>
          <p:nvPr>
            <p:ph idx="1"/>
          </p:nvPr>
        </p:nvPicPr>
        <p:blipFill>
          <a:blip r:embed="rId3"/>
          <a:stretch>
            <a:fillRect/>
          </a:stretch>
        </p:blipFill>
        <p:spPr>
          <a:xfrm>
            <a:off x="5356682" y="1397770"/>
            <a:ext cx="6439989" cy="4277375"/>
          </a:xfrm>
          <a:prstGeom prst="rect">
            <a:avLst/>
          </a:prstGeom>
        </p:spPr>
      </p:pic>
    </p:spTree>
    <p:extLst>
      <p:ext uri="{BB962C8B-B14F-4D97-AF65-F5344CB8AC3E}">
        <p14:creationId xmlns:p14="http://schemas.microsoft.com/office/powerpoint/2010/main" val="173246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456" y="639542"/>
            <a:ext cx="11718775" cy="2330522"/>
          </a:xfrm>
          <a:prstGeom prst="rect">
            <a:avLst/>
          </a:prstGeom>
        </p:spPr>
      </p:pic>
      <p:pic>
        <p:nvPicPr>
          <p:cNvPr id="3" name="Picture 2"/>
          <p:cNvPicPr>
            <a:picLocks noChangeAspect="1"/>
          </p:cNvPicPr>
          <p:nvPr/>
        </p:nvPicPr>
        <p:blipFill>
          <a:blip r:embed="rId3"/>
          <a:stretch>
            <a:fillRect/>
          </a:stretch>
        </p:blipFill>
        <p:spPr>
          <a:xfrm>
            <a:off x="2185554" y="3343617"/>
            <a:ext cx="7928577" cy="3103494"/>
          </a:xfrm>
          <a:prstGeom prst="rect">
            <a:avLst/>
          </a:prstGeom>
        </p:spPr>
      </p:pic>
    </p:spTree>
    <p:extLst>
      <p:ext uri="{BB962C8B-B14F-4D97-AF65-F5344CB8AC3E}">
        <p14:creationId xmlns:p14="http://schemas.microsoft.com/office/powerpoint/2010/main" val="411784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a:t>
            </a:r>
          </a:p>
        </p:txBody>
      </p:sp>
      <p:pic>
        <p:nvPicPr>
          <p:cNvPr id="4" name="Content Placeholder 3"/>
          <p:cNvPicPr>
            <a:picLocks noGrp="1" noChangeAspect="1"/>
          </p:cNvPicPr>
          <p:nvPr>
            <p:ph idx="1"/>
          </p:nvPr>
        </p:nvPicPr>
        <p:blipFill>
          <a:blip r:embed="rId2"/>
          <a:stretch>
            <a:fillRect/>
          </a:stretch>
        </p:blipFill>
        <p:spPr>
          <a:xfrm>
            <a:off x="2722516" y="448899"/>
            <a:ext cx="8231995" cy="6173997"/>
          </a:xfrm>
          <a:prstGeom prst="rect">
            <a:avLst/>
          </a:prstGeom>
        </p:spPr>
      </p:pic>
    </p:spTree>
    <p:extLst>
      <p:ext uri="{BB962C8B-B14F-4D97-AF65-F5344CB8AC3E}">
        <p14:creationId xmlns:p14="http://schemas.microsoft.com/office/powerpoint/2010/main" val="428097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a:t>
            </a:r>
          </a:p>
        </p:txBody>
      </p:sp>
      <p:pic>
        <p:nvPicPr>
          <p:cNvPr id="4" name="Content Placeholder 3"/>
          <p:cNvPicPr>
            <a:picLocks noGrp="1" noChangeAspect="1"/>
          </p:cNvPicPr>
          <p:nvPr>
            <p:ph idx="1"/>
          </p:nvPr>
        </p:nvPicPr>
        <p:blipFill>
          <a:blip r:embed="rId2"/>
          <a:stretch>
            <a:fillRect/>
          </a:stretch>
        </p:blipFill>
        <p:spPr>
          <a:xfrm>
            <a:off x="2280936" y="640080"/>
            <a:ext cx="9059261" cy="5806440"/>
          </a:xfrm>
          <a:prstGeom prst="rect">
            <a:avLst/>
          </a:prstGeom>
        </p:spPr>
      </p:pic>
    </p:spTree>
    <p:extLst>
      <p:ext uri="{BB962C8B-B14F-4D97-AF65-F5344CB8AC3E}">
        <p14:creationId xmlns:p14="http://schemas.microsoft.com/office/powerpoint/2010/main" val="249574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a:t>
            </a:r>
          </a:p>
        </p:txBody>
      </p:sp>
      <p:pic>
        <p:nvPicPr>
          <p:cNvPr id="4" name="Content Placeholder 3"/>
          <p:cNvPicPr>
            <a:picLocks noGrp="1" noChangeAspect="1"/>
          </p:cNvPicPr>
          <p:nvPr>
            <p:ph idx="1"/>
          </p:nvPr>
        </p:nvPicPr>
        <p:blipFill>
          <a:blip r:embed="rId3"/>
          <a:stretch>
            <a:fillRect/>
          </a:stretch>
        </p:blipFill>
        <p:spPr>
          <a:xfrm>
            <a:off x="692331" y="1690688"/>
            <a:ext cx="6152606" cy="4614455"/>
          </a:xfrm>
          <a:prstGeom prst="rect">
            <a:avLst/>
          </a:prstGeom>
        </p:spPr>
      </p:pic>
      <p:sp>
        <p:nvSpPr>
          <p:cNvPr id="5" name="TextBox 4"/>
          <p:cNvSpPr txBox="1"/>
          <p:nvPr/>
        </p:nvSpPr>
        <p:spPr>
          <a:xfrm>
            <a:off x="7667897" y="1123406"/>
            <a:ext cx="3500846" cy="5139869"/>
          </a:xfrm>
          <a:prstGeom prst="rect">
            <a:avLst/>
          </a:prstGeom>
          <a:noFill/>
        </p:spPr>
        <p:txBody>
          <a:bodyPr wrap="square" rtlCol="0">
            <a:spAutoFit/>
          </a:bodyPr>
          <a:lstStyle/>
          <a:p>
            <a:r>
              <a:rPr lang="en-US" sz="3200" dirty="0" err="1"/>
              <a:t>Tintle</a:t>
            </a:r>
            <a:r>
              <a:rPr lang="en-US" sz="3200" dirty="0"/>
              <a:t> made a distinction at this workshop that really resonated with me.  He talked about students as being </a:t>
            </a:r>
            <a:r>
              <a:rPr lang="en-US" sz="3600" b="1" dirty="0">
                <a:solidFill>
                  <a:srgbClr val="FF0000"/>
                </a:solidFill>
              </a:rPr>
              <a:t>consumers</a:t>
            </a:r>
            <a:r>
              <a:rPr lang="en-US" sz="3200" dirty="0"/>
              <a:t> of statistics or </a:t>
            </a:r>
            <a:r>
              <a:rPr lang="en-US" sz="3600" b="1" dirty="0">
                <a:solidFill>
                  <a:srgbClr val="FF0000"/>
                </a:solidFill>
              </a:rPr>
              <a:t>producers</a:t>
            </a:r>
            <a:r>
              <a:rPr lang="en-US" sz="3200" dirty="0"/>
              <a:t> of statistics.</a:t>
            </a:r>
          </a:p>
        </p:txBody>
      </p:sp>
      <p:sp>
        <p:nvSpPr>
          <p:cNvPr id="3" name="5-Point Star 2"/>
          <p:cNvSpPr/>
          <p:nvPr/>
        </p:nvSpPr>
        <p:spPr>
          <a:xfrm>
            <a:off x="82296" y="4901184"/>
            <a:ext cx="2011680" cy="1801368"/>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502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9229</TotalTime>
  <Words>2673</Words>
  <Application>Microsoft Office PowerPoint</Application>
  <PresentationFormat>Widescreen</PresentationFormat>
  <Paragraphs>245</Paragraphs>
  <Slides>60</Slides>
  <Notes>43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Arial</vt:lpstr>
      <vt:lpstr>Calibri</vt:lpstr>
      <vt:lpstr>Calibri Light</vt:lpstr>
      <vt:lpstr>Comic Sans MS</vt:lpstr>
      <vt:lpstr>Curlz MT</vt:lpstr>
      <vt:lpstr>Mistral</vt:lpstr>
      <vt:lpstr>Times New Roman</vt:lpstr>
      <vt:lpstr>Office Theme</vt:lpstr>
      <vt:lpstr>Acrobat Document</vt:lpstr>
      <vt:lpstr>Teaching Introductory Statistics in a Digital World</vt:lpstr>
      <vt:lpstr>Background</vt:lpstr>
      <vt:lpstr>2008</vt:lpstr>
      <vt:lpstr>PowerPoint Presentation</vt:lpstr>
      <vt:lpstr>MAA Seaway 2008 Statistics Panel</vt:lpstr>
      <vt:lpstr>AP Statistics Reader, 2013-Present</vt:lpstr>
      <vt:lpstr>2015</vt:lpstr>
      <vt:lpstr>2015</vt:lpstr>
      <vt:lpstr>2016</vt:lpstr>
      <vt:lpstr>MAA – Stat Sigma 2017 Atlanta</vt:lpstr>
      <vt:lpstr>After the 2017 MAA</vt:lpstr>
      <vt:lpstr>PowerPoint Presentation</vt:lpstr>
      <vt:lpstr>Data and Predictive Analytics Center (2016). </vt:lpstr>
      <vt:lpstr>What’s New?</vt:lpstr>
      <vt:lpstr>PowerPoint Presentation</vt:lpstr>
      <vt:lpstr>How did we get here and why change?</vt:lpstr>
      <vt:lpstr>We have updated our other tools.</vt:lpstr>
      <vt:lpstr>Not All roads Lead to Inferential Statistics. </vt:lpstr>
      <vt:lpstr>Data Sets aren’t rectangular arrays</vt:lpstr>
      <vt:lpstr>Data Viz is everywhere.  </vt:lpstr>
      <vt:lpstr>Data:   not just Quantitative and Qualitative anymore.</vt:lpstr>
      <vt:lpstr>So, what do I do?</vt:lpstr>
      <vt:lpstr>Day 1</vt:lpstr>
      <vt:lpstr>PowerPoint Presentation</vt:lpstr>
      <vt:lpstr>PowerPoint Presentation</vt:lpstr>
      <vt:lpstr>PowerPoint Presentation</vt:lpstr>
      <vt:lpstr>PowerPoint Presentation</vt:lpstr>
      <vt:lpstr>PowerPoint Presentation</vt:lpstr>
      <vt:lpstr>Heatmap</vt:lpstr>
      <vt:lpstr>Most students can’t see a distinction.</vt:lpstr>
      <vt:lpstr>PowerPoint Presentation</vt:lpstr>
      <vt:lpstr>Multivariate Analysis is a MUST.</vt:lpstr>
      <vt:lpstr>We can go beyond simple regression.</vt:lpstr>
      <vt:lpstr>PowerPoint Presentation</vt:lpstr>
      <vt:lpstr>PowerPoint Presentation</vt:lpstr>
      <vt:lpstr>Go Light on Traditional Probability.</vt:lpstr>
      <vt:lpstr>The Proposal to Lower P Value  Thresholds to .005</vt:lpstr>
      <vt:lpstr>Decision Trees invite exploration of Simpson’s Paradox.   </vt:lpstr>
      <vt:lpstr>The Confusion Matrix is NOT Confusing.</vt:lpstr>
      <vt:lpstr>PowerPoint Presentation</vt:lpstr>
      <vt:lpstr>PowerPoint Presentation</vt:lpstr>
      <vt:lpstr>PowerPoint Presentation</vt:lpstr>
      <vt:lpstr>Inferential Statistics is not the only game in town.</vt:lpstr>
      <vt:lpstr>Reproducibility Crisis.</vt:lpstr>
      <vt:lpstr>Jan 1, 2019 1:18 AM </vt:lpstr>
      <vt:lpstr>PowerPoint Presentation</vt:lpstr>
      <vt:lpstr>"Insanity is doing the same thing over and over again and expecting different results."</vt:lpstr>
      <vt:lpstr>PowerPoint Presentation</vt:lpstr>
      <vt:lpstr>PowerPoint Presentation</vt:lpstr>
      <vt:lpstr>PowerPoint Presentation</vt:lpstr>
      <vt:lpstr>PowerPoint Presentation</vt:lpstr>
      <vt:lpstr>“It’s all scales, no music."</vt:lpstr>
      <vt:lpstr>PowerPoint Presentation</vt:lpstr>
      <vt:lpstr>Why not use R?  Define  Free.</vt:lpstr>
      <vt:lpstr>PowerPoint Presentation</vt:lpstr>
      <vt:lpstr>PowerPoint Presentation</vt:lpstr>
      <vt:lpstr>Where to go from here?</vt:lpstr>
      <vt:lpstr>Where to go from here?</vt:lpstr>
      <vt:lpstr>PowerPoint Presentation</vt:lpstr>
      <vt:lpstr>PowerPoint Presentation</vt:lpstr>
    </vt:vector>
  </TitlesOfParts>
  <Company>Rochester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Introductory Statistics in a Digital World</dc:title>
  <dc:creator>Bernadette Lanciaux</dc:creator>
  <cp:lastModifiedBy>Norm Medeiros</cp:lastModifiedBy>
  <cp:revision>72</cp:revision>
  <dcterms:created xsi:type="dcterms:W3CDTF">2018-12-19T14:56:35Z</dcterms:created>
  <dcterms:modified xsi:type="dcterms:W3CDTF">2019-02-15T14:14:27Z</dcterms:modified>
</cp:coreProperties>
</file>