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61" r:id="rId3"/>
    <p:sldId id="279" r:id="rId4"/>
    <p:sldId id="306" r:id="rId5"/>
    <p:sldId id="307" r:id="rId6"/>
    <p:sldId id="303" r:id="rId7"/>
    <p:sldId id="276" r:id="rId8"/>
    <p:sldId id="302" r:id="rId9"/>
    <p:sldId id="273" r:id="rId10"/>
    <p:sldId id="284" r:id="rId11"/>
    <p:sldId id="285" r:id="rId12"/>
    <p:sldId id="287" r:id="rId13"/>
    <p:sldId id="288" r:id="rId14"/>
    <p:sldId id="286" r:id="rId15"/>
    <p:sldId id="289" r:id="rId16"/>
    <p:sldId id="290" r:id="rId17"/>
    <p:sldId id="291" r:id="rId18"/>
    <p:sldId id="292" r:id="rId19"/>
    <p:sldId id="293" r:id="rId20"/>
    <p:sldId id="294" r:id="rId21"/>
    <p:sldId id="305" r:id="rId22"/>
    <p:sldId id="295" r:id="rId23"/>
    <p:sldId id="296" r:id="rId24"/>
    <p:sldId id="297" r:id="rId25"/>
    <p:sldId id="298" r:id="rId26"/>
    <p:sldId id="299" r:id="rId27"/>
    <p:sldId id="300" r:id="rId28"/>
    <p:sldId id="278" r:id="rId29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D475D-3E51-46DE-ABE4-039D1A8E0FA4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ADD82-9E72-447A-AB25-E46505823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11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03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86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6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0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7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7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4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1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1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6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8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5F5E-5A1C-4B0C-855B-519AA12B7903}" type="datetimeFigureOut">
              <a:rPr lang="en-US" smtClean="0"/>
              <a:t>3/6/2019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0EF1-C919-434A-BE83-1A5EA63FB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5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databank.worldbank.org/data/reports.aspx?source=world-development-indicator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.co/uVyv0JgW4h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3751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latin typeface="Book Antiqua" panose="02040602050305030304" pitchFamily="18" charset="0"/>
              </a:rPr>
              <a:t>Project TIER is supported by the Alfred P. Sloan Foundation</a:t>
            </a:r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2730" y="388656"/>
            <a:ext cx="108830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Book Antiqua" panose="02040602050305030304" pitchFamily="18" charset="0"/>
              </a:rPr>
              <a:t>Teaching Students Transparent and Reproducible Research Methods with the TIER Protocol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0473" y="2075823"/>
            <a:ext cx="838661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smtClean="0">
                <a:latin typeface="Book Antiqua" panose="02040602050305030304" pitchFamily="18" charset="0"/>
              </a:rPr>
              <a:t>Norm Medeiros</a:t>
            </a:r>
          </a:p>
          <a:p>
            <a:pPr algn="r"/>
            <a:r>
              <a:rPr lang="en-US" sz="2600" dirty="0" smtClean="0">
                <a:latin typeface="Book Antiqua" panose="02040602050305030304" pitchFamily="18" charset="0"/>
              </a:rPr>
              <a:t>Associate Librarian, Haverford College</a:t>
            </a:r>
          </a:p>
          <a:p>
            <a:pPr algn="r"/>
            <a:r>
              <a:rPr lang="en-US" sz="2600" dirty="0" smtClean="0">
                <a:latin typeface="Book Antiqua" panose="02040602050305030304" pitchFamily="18" charset="0"/>
              </a:rPr>
              <a:t>Director, Project TIER</a:t>
            </a:r>
            <a:endParaRPr lang="en-US" sz="2600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7818" y="3978433"/>
            <a:ext cx="6419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Book Antiqua" panose="02040602050305030304" pitchFamily="18" charset="0"/>
              </a:rPr>
              <a:t>Methods on the Agenda</a:t>
            </a:r>
          </a:p>
          <a:p>
            <a:pPr algn="r"/>
            <a:r>
              <a:rPr lang="en-US" sz="2000" dirty="0" smtClean="0">
                <a:latin typeface="Book Antiqua" panose="02040602050305030304" pitchFamily="18" charset="0"/>
              </a:rPr>
              <a:t>15 March 2019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616970" y="3837482"/>
            <a:ext cx="5820121" cy="1998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N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84" y="2075823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4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768" y="329184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509" y="1551709"/>
            <a:ext cx="9744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TIER Protocol: Specifications &amp; Process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38704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u="sng" dirty="0" smtClean="0">
                <a:latin typeface="Book Antiqua" panose="02040602050305030304" pitchFamily="18" charset="0"/>
              </a:rPr>
              <a:t>Specifications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US" sz="2800" i="1" dirty="0" smtClean="0">
                <a:latin typeface="Book Antiqua" panose="02040602050305030304" pitchFamily="18" charset="0"/>
              </a:rPr>
              <a:t>What are the end results</a:t>
            </a:r>
          </a:p>
          <a:p>
            <a:endParaRPr lang="en-US" sz="16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u="sng" dirty="0" smtClean="0">
                <a:latin typeface="Book Antiqua" panose="02040602050305030304" pitchFamily="18" charset="0"/>
              </a:rPr>
              <a:t>Process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US" sz="2800" i="1" dirty="0" smtClean="0">
                <a:latin typeface="Book Antiqua" panose="02040602050305030304" pitchFamily="18" charset="0"/>
              </a:rPr>
              <a:t>How do you get there</a:t>
            </a:r>
            <a:endParaRPr lang="en-US" sz="2800" i="1" dirty="0">
              <a:latin typeface="Book Antiqua" panose="0204060205030503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0509" y="3977083"/>
            <a:ext cx="11023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</a:t>
            </a: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latin typeface="Book Antiqua" panose="02040602050305030304" pitchFamily="18" charset="0"/>
              </a:rPr>
              <a:t>Activities that support reproducibility need </a:t>
            </a:r>
            <a:r>
              <a:rPr lang="en-US" sz="2800" dirty="0">
                <a:latin typeface="Book Antiqua" panose="02040602050305030304" pitchFamily="18" charset="0"/>
              </a:rPr>
              <a:t>to occur contemporaneously with the research process; they cannot be effectively retrofitted once an empirical research project is </a:t>
            </a:r>
            <a:r>
              <a:rPr lang="en-US" sz="2800" dirty="0" smtClean="0">
                <a:latin typeface="Book Antiqua" panose="02040602050305030304" pitchFamily="18" charset="0"/>
              </a:rPr>
              <a:t>complete.</a:t>
            </a:r>
            <a:endParaRPr lang="en-US" sz="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6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3" y="21707"/>
            <a:ext cx="11371133" cy="604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09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64685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29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0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4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951116" y="127520"/>
          <a:ext cx="8396447" cy="5885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Image" r:id="rId5" imgW="7390440" imgH="5180760" progId="Photoshop.Image.13">
                  <p:embed/>
                </p:oleObj>
              </mc:Choice>
              <mc:Fallback>
                <p:oleObj name="Image" r:id="rId5" imgW="7390440" imgH="5180760" progId="Photoshop.Image.13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1116" y="127520"/>
                        <a:ext cx="8396447" cy="5885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77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99" y="222986"/>
            <a:ext cx="8128001" cy="4572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988" y="1216324"/>
            <a:ext cx="3870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● Unlimited free storage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Easy to use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Private/Public projects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Supports collaboration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Interfaces with productivity apps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Flexible authorization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Version control</a:t>
            </a:r>
          </a:p>
          <a:p>
            <a:r>
              <a:rPr lang="en-US" dirty="0" smtClean="0">
                <a:latin typeface="Book Antiqua" panose="02040602050305030304" pitchFamily="18" charset="0"/>
              </a:rPr>
              <a:t>● Pre-registration tool</a:t>
            </a:r>
          </a:p>
          <a:p>
            <a:r>
              <a:rPr lang="en-US" dirty="0">
                <a:latin typeface="Book Antiqua" panose="02040602050305030304" pitchFamily="18" charset="0"/>
              </a:rPr>
              <a:t>● </a:t>
            </a:r>
            <a:r>
              <a:rPr lang="en-US" dirty="0" smtClean="0">
                <a:latin typeface="Book Antiqua" panose="02040602050305030304" pitchFamily="18" charset="0"/>
              </a:rPr>
              <a:t>Good online and personal help</a:t>
            </a:r>
          </a:p>
          <a:p>
            <a:r>
              <a:rPr lang="en-US" dirty="0" smtClean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947" y="500332"/>
            <a:ext cx="363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Book Antiqua" panose="02040602050305030304" pitchFamily="18" charset="0"/>
              </a:rPr>
              <a:t>Open Science Framework</a:t>
            </a:r>
            <a:endParaRPr lang="en-US" sz="2000" b="1" u="sng" dirty="0">
              <a:latin typeface="Book Antiqua" panose="02040602050305030304" pitchFamily="18" charset="0"/>
            </a:endParaRPr>
          </a:p>
        </p:txBody>
      </p:sp>
      <p:pic>
        <p:nvPicPr>
          <p:cNvPr id="1030" name="Picture 6" descr="Image result for center for open scien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5" y="3984527"/>
            <a:ext cx="285993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46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0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772" y="11534"/>
            <a:ext cx="11375136" cy="604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4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983" y="2084489"/>
            <a:ext cx="1143023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latin typeface="Book Antiqua" panose="02040602050305030304" pitchFamily="18" charset="0"/>
              </a:rPr>
              <a:t>the foundation of reproducibility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</a:rPr>
              <a:t>e</a:t>
            </a:r>
            <a:r>
              <a:rPr lang="en-US" sz="2800" dirty="0" smtClean="0">
                <a:latin typeface="Book Antiqua" panose="02040602050305030304" pitchFamily="18" charset="0"/>
              </a:rPr>
              <a:t>asy to make changes </a:t>
            </a:r>
          </a:p>
          <a:p>
            <a:pPr marL="457200" indent="-457200">
              <a:buFontTx/>
              <a:buChar char="-"/>
            </a:pPr>
            <a:r>
              <a:rPr lang="en-US" sz="2800" dirty="0">
                <a:latin typeface="Book Antiqua" panose="02040602050305030304" pitchFamily="18" charset="0"/>
              </a:rPr>
              <a:t>e</a:t>
            </a:r>
            <a:r>
              <a:rPr lang="en-US" sz="2800" dirty="0" smtClean="0">
                <a:latin typeface="Book Antiqua" panose="02040602050305030304" pitchFamily="18" charset="0"/>
              </a:rPr>
              <a:t>asy to roll back in OSF</a:t>
            </a:r>
          </a:p>
          <a:p>
            <a:pPr marL="457200" indent="-457200">
              <a:buFontTx/>
              <a:buChar char="-"/>
            </a:pPr>
            <a:r>
              <a:rPr lang="en-US" sz="2800" dirty="0" smtClean="0">
                <a:latin typeface="Book Antiqua" panose="02040602050305030304" pitchFamily="18" charset="0"/>
              </a:rPr>
              <a:t>relative path directories </a:t>
            </a:r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     support portability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-    comment liberally!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7773" y="1329286"/>
            <a:ext cx="7150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Syntax Files</a:t>
            </a:r>
            <a:endParaRPr lang="en-US" sz="32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00435" y="1106913"/>
            <a:ext cx="4978463" cy="4801314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/*</a:t>
            </a:r>
          </a:p>
          <a:p>
            <a:r>
              <a:rPr lang="en-US" dirty="0"/>
              <a:t>When this do-file is executed, Stata's working directory should be set to the</a:t>
            </a:r>
          </a:p>
          <a:p>
            <a:r>
              <a:rPr lang="en-US" dirty="0" smtClean="0"/>
              <a:t>Do File's folder</a:t>
            </a:r>
            <a:endParaRPr lang="en-US" dirty="0"/>
          </a:p>
          <a:p>
            <a:r>
              <a:rPr lang="en-US" dirty="0"/>
              <a:t>*/</a:t>
            </a:r>
          </a:p>
          <a:p>
            <a:endParaRPr lang="en-US" dirty="0"/>
          </a:p>
          <a:p>
            <a:r>
              <a:rPr lang="en-US" dirty="0"/>
              <a:t>clear</a:t>
            </a:r>
          </a:p>
          <a:p>
            <a:r>
              <a:rPr lang="en-US" dirty="0"/>
              <a:t>set more off</a:t>
            </a:r>
          </a:p>
          <a:p>
            <a:endParaRPr lang="en-US" dirty="0"/>
          </a:p>
          <a:p>
            <a:r>
              <a:rPr lang="en-US" dirty="0"/>
              <a:t>*make a folder to store temporary output</a:t>
            </a:r>
          </a:p>
          <a:p>
            <a:r>
              <a:rPr lang="en-US" dirty="0" smtClean="0"/>
              <a:t>capture </a:t>
            </a:r>
            <a:r>
              <a:rPr lang="en-US" dirty="0" err="1"/>
              <a:t>mkdir</a:t>
            </a:r>
            <a:r>
              <a:rPr lang="en-US" dirty="0"/>
              <a:t> ../temp</a:t>
            </a:r>
          </a:p>
          <a:p>
            <a:endParaRPr lang="en-US" dirty="0"/>
          </a:p>
          <a:p>
            <a:r>
              <a:rPr lang="en-US" dirty="0"/>
              <a:t>*open up original WDI data</a:t>
            </a:r>
          </a:p>
          <a:p>
            <a:r>
              <a:rPr lang="en-US" dirty="0"/>
              <a:t>import excel using ../</a:t>
            </a:r>
            <a:r>
              <a:rPr lang="en-US" dirty="0" err="1"/>
              <a:t>OriginalData</a:t>
            </a:r>
            <a:r>
              <a:rPr lang="en-US" dirty="0"/>
              <a:t>/WDI/</a:t>
            </a:r>
            <a:r>
              <a:rPr lang="en-US" dirty="0" err="1"/>
              <a:t>DataFiles</a:t>
            </a:r>
            <a:r>
              <a:rPr lang="en-US" dirty="0"/>
              <a:t>/wdi.xlsx, </a:t>
            </a:r>
            <a:r>
              <a:rPr lang="en-US" dirty="0" err="1"/>
              <a:t>cellrange</a:t>
            </a:r>
            <a:r>
              <a:rPr lang="en-US" dirty="0"/>
              <a:t>(A1:AZ6955) </a:t>
            </a:r>
            <a:r>
              <a:rPr lang="en-US" dirty="0" err="1"/>
              <a:t>firstrow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6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983" y="2042237"/>
            <a:ext cx="114302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Citation for original data </a:t>
            </a:r>
            <a:r>
              <a:rPr lang="en-US" sz="2800" i="1" dirty="0" smtClean="0">
                <a:latin typeface="Book Antiqua" panose="02040602050305030304" pitchFamily="18" charset="0"/>
              </a:rPr>
              <a:t>plus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n</a:t>
            </a:r>
            <a:r>
              <a:rPr lang="en-US" sz="2800" dirty="0" smtClean="0">
                <a:latin typeface="Book Antiqua" panose="02040602050305030304" pitchFamily="18" charset="0"/>
              </a:rPr>
              <a:t>ames &amp; definitions of variables to be used in analysis; units of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measurement; number of observations; file structure</a:t>
            </a: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u="sng" dirty="0" smtClean="0">
                <a:latin typeface="Book Antiqua" panose="02040602050305030304" pitchFamily="18" charset="0"/>
              </a:rPr>
              <a:t>Purpose</a:t>
            </a:r>
            <a:r>
              <a:rPr lang="en-US" sz="2800" dirty="0" smtClean="0">
                <a:latin typeface="Book Antiqua" panose="02040602050305030304" pitchFamily="18" charset="0"/>
              </a:rPr>
              <a:t>: help students better understand their inputs</a:t>
            </a:r>
            <a:endParaRPr lang="en-US" sz="2800" dirty="0">
              <a:latin typeface="Book Antiqua" panose="02040602050305030304" pitchFamily="18" charset="0"/>
            </a:endParaRPr>
          </a:p>
          <a:p>
            <a:endParaRPr 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773" y="1329286"/>
            <a:ext cx="7150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Metadata Guide</a:t>
            </a:r>
            <a:endParaRPr lang="en-US" sz="32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5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6" name="Picture 4" descr="Image result for haverford college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687" y="250688"/>
            <a:ext cx="50006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9381" y="2955612"/>
            <a:ext cx="91809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Haverford (PA), USA (ca. 7 miles west of Philadelphia)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h</a:t>
            </a:r>
            <a:r>
              <a:rPr lang="en-US" sz="2800" dirty="0" smtClean="0">
                <a:latin typeface="Book Antiqua" panose="02040602050305030304" pitchFamily="18" charset="0"/>
              </a:rPr>
              <a:t>ighly-selected liberal arts college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1,300 students, 135 faculty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f</a:t>
            </a:r>
            <a:r>
              <a:rPr lang="en-US" sz="2800" dirty="0" smtClean="0">
                <a:latin typeface="Book Antiqua" panose="02040602050305030304" pitchFamily="18" charset="0"/>
              </a:rPr>
              <a:t>ounded in 1833</a:t>
            </a:r>
          </a:p>
        </p:txBody>
      </p:sp>
      <p:sp>
        <p:nvSpPr>
          <p:cNvPr id="7" name="AutoShape 6" descr="Image result for haverford college black squirrel"/>
          <p:cNvSpPr>
            <a:spLocks noChangeAspect="1" noChangeArrowheads="1"/>
          </p:cNvSpPr>
          <p:nvPr/>
        </p:nvSpPr>
        <p:spPr bwMode="auto">
          <a:xfrm>
            <a:off x="155574" y="-144463"/>
            <a:ext cx="2643043" cy="26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Image result for haverford college black squirr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34" y="3054364"/>
            <a:ext cx="3141439" cy="25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4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18" y="0"/>
            <a:ext cx="608927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1300" y="571904"/>
            <a:ext cx="34787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Book Antiqua" panose="02040602050305030304" pitchFamily="18" charset="0"/>
              </a:rPr>
              <a:t>Metadata Guide</a:t>
            </a:r>
            <a:endParaRPr lang="en-US" sz="3200" u="sng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8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901" y="1782932"/>
            <a:ext cx="113314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2800" dirty="0">
                <a:cs typeface="Courier New" panose="02070309020205020404" pitchFamily="49" charset="0"/>
              </a:rPr>
              <a:t>World Bank. (2016). </a:t>
            </a:r>
            <a:r>
              <a:rPr lang="en-US" sz="2800" i="1" dirty="0">
                <a:cs typeface="Courier New" panose="02070309020205020404" pitchFamily="49" charset="0"/>
              </a:rPr>
              <a:t>World Development Indicators</a:t>
            </a:r>
            <a:r>
              <a:rPr lang="en-US" sz="2800" dirty="0">
                <a:cs typeface="Courier New" panose="02070309020205020404" pitchFamily="49" charset="0"/>
              </a:rPr>
              <a:t>. </a:t>
            </a:r>
            <a:r>
              <a:rPr lang="en-US" sz="2800" u="sng" dirty="0">
                <a:cs typeface="Courier New" panose="02070309020205020404" pitchFamily="49" charset="0"/>
                <a:hlinkClick r:id="rId4"/>
              </a:rPr>
              <a:t>http://databank.worldbank.org/data/reports.aspx?source=world-development-indicators/</a:t>
            </a:r>
            <a:r>
              <a:rPr lang="en-US" sz="2800" dirty="0">
                <a:cs typeface="Courier New" panose="02070309020205020404" pitchFamily="49" charset="0"/>
              </a:rPr>
              <a:t>. Accessed: 20160406.</a:t>
            </a:r>
          </a:p>
          <a:p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38983" y="3814257"/>
            <a:ext cx="108734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cs typeface="Courier New" panose="02070309020205020404" pitchFamily="49" charset="0"/>
              </a:rPr>
              <a:t>Additional </a:t>
            </a:r>
            <a:r>
              <a:rPr lang="en-US" sz="2800" u="sng" dirty="0">
                <a:cs typeface="Courier New" panose="02070309020205020404" pitchFamily="49" charset="0"/>
              </a:rPr>
              <a:t>information</a:t>
            </a:r>
            <a:r>
              <a:rPr lang="en-US" sz="2800" dirty="0">
                <a:cs typeface="Courier New" panose="02070309020205020404" pitchFamily="49" charset="0"/>
              </a:rPr>
              <a:t>: Selected China and India from the “Country” table.  Selected “Lending interest rate (%)” from the “Series” table.  Selected 2010-2014 from the “Time” table.  Downloaded as .csv file.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2606" y="1261836"/>
            <a:ext cx="7150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Book Antiqua" panose="02040602050305030304" pitchFamily="18" charset="0"/>
              </a:rPr>
              <a:t>….</a:t>
            </a:r>
            <a:r>
              <a:rPr lang="en-US" sz="3200" i="1" dirty="0">
                <a:latin typeface="Book Antiqua" panose="02040602050305030304" pitchFamily="18" charset="0"/>
              </a:rPr>
              <a:t>a</a:t>
            </a:r>
            <a:r>
              <a:rPr lang="en-US" sz="3200" i="1" dirty="0" smtClean="0">
                <a:latin typeface="Book Antiqua" panose="02040602050305030304" pitchFamily="18" charset="0"/>
              </a:rPr>
              <a:t> word about </a:t>
            </a:r>
            <a:r>
              <a:rPr lang="en-US" sz="3200" i="1" dirty="0">
                <a:latin typeface="Book Antiqua" panose="02040602050305030304" pitchFamily="18" charset="0"/>
              </a:rPr>
              <a:t>d</a:t>
            </a:r>
            <a:r>
              <a:rPr lang="en-US" sz="3200" i="1" dirty="0" smtClean="0">
                <a:latin typeface="Book Antiqua" panose="02040602050305030304" pitchFamily="18" charset="0"/>
              </a:rPr>
              <a:t>ata </a:t>
            </a:r>
            <a:r>
              <a:rPr lang="en-US" sz="3200" i="1" dirty="0">
                <a:latin typeface="Book Antiqua" panose="02040602050305030304" pitchFamily="18" charset="0"/>
              </a:rPr>
              <a:t>c</a:t>
            </a:r>
            <a:r>
              <a:rPr lang="en-US" sz="3200" i="1" dirty="0" smtClean="0">
                <a:latin typeface="Book Antiqua" panose="02040602050305030304" pitchFamily="18" charset="0"/>
              </a:rPr>
              <a:t>itation</a:t>
            </a:r>
            <a:endParaRPr lang="en-US" sz="3200" i="1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3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983" y="1956832"/>
            <a:ext cx="1143023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A codebook for analysis data</a:t>
            </a:r>
            <a:endParaRPr lang="en-US" sz="2800" i="1" dirty="0" smtClean="0">
              <a:latin typeface="Book Antiqua" panose="02040602050305030304" pitchFamily="18" charset="0"/>
            </a:endParaRPr>
          </a:p>
          <a:p>
            <a:endParaRPr lang="en-US" sz="2800" dirty="0">
              <a:latin typeface="Book Antiqua" panose="0204060205030503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n</a:t>
            </a:r>
            <a:r>
              <a:rPr lang="en-US" sz="2800" dirty="0" smtClean="0">
                <a:latin typeface="Book Antiqua" panose="02040602050305030304" pitchFamily="18" charset="0"/>
              </a:rPr>
              <a:t>ames &amp; definitions of variables; name of the original data file(s)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from which the variables were extracted; number of observations &amp; observations with missing values	</a:t>
            </a:r>
          </a:p>
          <a:p>
            <a:endParaRPr lang="en-US" sz="2400" dirty="0"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 summary statistics and histogram (for quantitative variables) and frequency table and bar chart (for categorical variables) </a:t>
            </a:r>
            <a:endParaRPr lang="en-US" sz="2800" dirty="0" smtClean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773" y="1329286"/>
            <a:ext cx="7150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Data Appendix</a:t>
            </a:r>
            <a:endParaRPr lang="en-US" sz="32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6296"/>
            <a:ext cx="6452616" cy="3645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24" y="0"/>
            <a:ext cx="61570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9010" y="359468"/>
            <a:ext cx="50027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latin typeface="Book Antiqua" panose="02040602050305030304" pitchFamily="18" charset="0"/>
              </a:rPr>
              <a:t>Data Appendix</a:t>
            </a:r>
            <a:endParaRPr lang="en-US" sz="3200" u="sng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2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046517"/>
            <a:ext cx="1155301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       </a:t>
            </a:r>
          </a:p>
          <a:p>
            <a:pPr lvl="1"/>
            <a:endParaRPr lang="en-US" sz="2800" dirty="0" smtClean="0">
              <a:latin typeface="Book Antiqua" panose="02040602050305030304" pitchFamily="18" charset="0"/>
              <a:sym typeface="Wingdings" panose="05000000000000000000" pitchFamily="2" charset="2"/>
            </a:endParaRPr>
          </a:p>
          <a:p>
            <a:pPr lvl="1"/>
            <a:r>
              <a:rPr lang="en-US" sz="2800" dirty="0">
                <a:latin typeface="Book Antiqua" panose="0204060205030503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- transformations to convert original data into importable data</a:t>
            </a:r>
          </a:p>
          <a:p>
            <a:pPr lvl="1"/>
            <a:r>
              <a:rPr lang="en-US" sz="2800" dirty="0">
                <a:latin typeface="Book Antiqua" panose="0204060205030503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- software versions &amp; packages</a:t>
            </a:r>
          </a:p>
          <a:p>
            <a:pPr lvl="1"/>
            <a:r>
              <a:rPr lang="en-US" sz="2800" dirty="0">
                <a:latin typeface="Book Antiqua" panose="0204060205030503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- overview of folders and files, and instructions for running them</a:t>
            </a:r>
          </a:p>
          <a:p>
            <a:pPr lvl="1"/>
            <a:r>
              <a:rPr lang="en-US" sz="2800" dirty="0">
                <a:latin typeface="Book Antiqua" panose="02040602050305030304" pitchFamily="18" charset="0"/>
                <a:sym typeface="Wingdings" panose="05000000000000000000" pitchFamily="2" charset="2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  <a:sym typeface="Wingdings" panose="05000000000000000000" pitchFamily="2" charset="2"/>
              </a:rPr>
              <a:t>- special instructions, such as setting a working directory</a:t>
            </a:r>
            <a:endParaRPr lang="en-US" sz="2800" i="1" dirty="0" smtClean="0">
              <a:latin typeface="Book Antiqua" panose="02040602050305030304" pitchFamily="18" charset="0"/>
            </a:endParaRPr>
          </a:p>
          <a:p>
            <a:endParaRPr lang="en-US" sz="2400" dirty="0" smtClean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7773" y="1329286"/>
            <a:ext cx="71503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>
                <a:latin typeface="Book Antiqua" panose="02040602050305030304" pitchFamily="18" charset="0"/>
              </a:rPr>
              <a:t>r</a:t>
            </a:r>
            <a:r>
              <a:rPr lang="en-US" sz="3200" dirty="0" smtClean="0">
                <a:latin typeface="Book Antiqua" panose="02040602050305030304" pitchFamily="18" charset="0"/>
              </a:rPr>
              <a:t>eadme file</a:t>
            </a:r>
            <a:endParaRPr lang="en-US" sz="32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8" name="Flowchart: Alternate Process 7"/>
          <p:cNvSpPr/>
          <p:nvPr/>
        </p:nvSpPr>
        <p:spPr>
          <a:xfrm>
            <a:off x="638983" y="2351656"/>
            <a:ext cx="10861125" cy="2773181"/>
          </a:xfrm>
          <a:prstGeom prst="flowChartAlternateProcess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385" y="0"/>
            <a:ext cx="538970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173" y="553431"/>
            <a:ext cx="27952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latin typeface="Book Antiqua" panose="02040602050305030304" pitchFamily="18" charset="0"/>
              </a:rPr>
              <a:t>r</a:t>
            </a:r>
            <a:r>
              <a:rPr lang="en-US" sz="3200" u="sng" dirty="0" smtClean="0">
                <a:latin typeface="Book Antiqua" panose="02040602050305030304" pitchFamily="18" charset="0"/>
              </a:rPr>
              <a:t>eadme file</a:t>
            </a:r>
            <a:endParaRPr lang="en-US" sz="3200" u="sng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73" y="0"/>
            <a:ext cx="503634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06" y="0"/>
            <a:ext cx="5030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7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3988" y="1308535"/>
            <a:ext cx="4167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● Free storage up to 1TB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● Robust metadata support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● Rich search options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● Numerous roles</a:t>
            </a:r>
          </a:p>
          <a:p>
            <a:r>
              <a:rPr lang="en-US" sz="2000" dirty="0">
                <a:latin typeface="Book Antiqua" panose="02040602050305030304" pitchFamily="18" charset="0"/>
              </a:rPr>
              <a:t>● </a:t>
            </a:r>
            <a:r>
              <a:rPr lang="en-US" sz="2000" dirty="0" smtClean="0">
                <a:latin typeface="Book Antiqua" panose="02040602050305030304" pitchFamily="18" charset="0"/>
              </a:rPr>
              <a:t>File access control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● Version control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● Several authentication options</a:t>
            </a:r>
          </a:p>
          <a:p>
            <a:r>
              <a:rPr lang="en-US" sz="2000" dirty="0" smtClean="0">
                <a:latin typeface="Book Antiqua" panose="02040602050305030304" pitchFamily="18" charset="0"/>
              </a:rPr>
              <a:t>● Hosted, with branding, or local installation with customizations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24947" y="399805"/>
            <a:ext cx="3631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Book Antiqua" panose="02040602050305030304" pitchFamily="18" charset="0"/>
              </a:rPr>
              <a:t>Dataverse</a:t>
            </a:r>
            <a:endParaRPr lang="en-US" sz="3600" b="1" u="sng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0" y="219456"/>
            <a:ext cx="8128000" cy="4572000"/>
          </a:xfrm>
          <a:prstGeom prst="rect">
            <a:avLst/>
          </a:prstGeom>
        </p:spPr>
      </p:pic>
      <p:pic>
        <p:nvPicPr>
          <p:cNvPr id="11" name="Picture 2" descr="Image result for harvard institute for quantitative and social sci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08" y="4546155"/>
            <a:ext cx="2571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59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2429" y="890090"/>
            <a:ext cx="9744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show </a:t>
            </a:r>
            <a:r>
              <a:rPr lang="en-US" sz="3200" dirty="0" err="1" smtClean="0">
                <a:latin typeface="Book Antiqua" panose="02040602050305030304" pitchFamily="18" charset="0"/>
              </a:rPr>
              <a:t>Dataverse</a:t>
            </a:r>
            <a:r>
              <a:rPr lang="en-US" sz="3200" dirty="0" smtClean="0">
                <a:latin typeface="Book Antiqua" panose="02040602050305030304" pitchFamily="18" charset="0"/>
              </a:rPr>
              <a:t> example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2" y="0"/>
            <a:ext cx="10745216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7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8983" y="306188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6923" y="1211240"/>
            <a:ext cx="110171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3200" dirty="0" smtClean="0">
                <a:latin typeface="Book Antiqua" panose="02040602050305030304" pitchFamily="18" charset="0"/>
              </a:rPr>
              <a:t>To learn more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</a:rPr>
              <a:t>- https://projecttier.org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/>
            </a:r>
            <a:br>
              <a:rPr lang="en-US" sz="2800" dirty="0" smtClean="0">
                <a:latin typeface="Book Antiqua" panose="02040602050305030304" pitchFamily="18" charset="0"/>
              </a:rPr>
            </a:br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</a:rPr>
              <a:t>- “Teaching </a:t>
            </a:r>
            <a:r>
              <a:rPr lang="en-US" sz="2800" dirty="0">
                <a:latin typeface="Book Antiqua" panose="02040602050305030304" pitchFamily="18" charset="0"/>
              </a:rPr>
              <a:t>Integrity in Empirical Economics: The Pedagogy </a:t>
            </a:r>
            <a:r>
              <a:rPr lang="en-US" sz="2800" dirty="0" smtClean="0">
                <a:latin typeface="Book Antiqua" panose="02040602050305030304" pitchFamily="18" charset="0"/>
              </a:rPr>
              <a:t> 	of Reproducible </a:t>
            </a:r>
            <a:r>
              <a:rPr lang="en-US" sz="2800" dirty="0">
                <a:latin typeface="Book Antiqua" panose="02040602050305030304" pitchFamily="18" charset="0"/>
              </a:rPr>
              <a:t>Science in Undergraduate Education" in </a:t>
            </a:r>
            <a:r>
              <a:rPr lang="en-US" sz="2800" dirty="0" smtClean="0">
                <a:latin typeface="Book Antiqua" panose="02040602050305030304" pitchFamily="18" charset="0"/>
              </a:rPr>
              <a:t>	</a:t>
            </a:r>
            <a:r>
              <a:rPr lang="en-US" sz="2800" i="1" dirty="0" smtClean="0">
                <a:latin typeface="Book Antiqua" panose="02040602050305030304" pitchFamily="18" charset="0"/>
              </a:rPr>
              <a:t>Undergraduate </a:t>
            </a:r>
            <a:r>
              <a:rPr lang="en-US" sz="2800" i="1" dirty="0">
                <a:latin typeface="Book Antiqua" panose="02040602050305030304" pitchFamily="18" charset="0"/>
              </a:rPr>
              <a:t>Research &amp; the Academic Librarian</a:t>
            </a:r>
            <a:r>
              <a:rPr lang="en-US" sz="2800" dirty="0">
                <a:latin typeface="Book Antiqua" panose="02040602050305030304" pitchFamily="18" charset="0"/>
              </a:rPr>
              <a:t> (Chicago: </a:t>
            </a:r>
            <a:r>
              <a:rPr lang="en-US" sz="2800" dirty="0" smtClean="0">
                <a:latin typeface="Book Antiqua" panose="02040602050305030304" pitchFamily="18" charset="0"/>
              </a:rPr>
              <a:t>	ACRL</a:t>
            </a:r>
            <a:r>
              <a:rPr lang="en-US" sz="2800" dirty="0">
                <a:latin typeface="Book Antiqua" panose="02040602050305030304" pitchFamily="18" charset="0"/>
              </a:rPr>
              <a:t>, 2017</a:t>
            </a:r>
            <a:r>
              <a:rPr lang="en-US" sz="2800" dirty="0" smtClean="0">
                <a:latin typeface="Book Antiqua" panose="02040602050305030304" pitchFamily="18" charset="0"/>
              </a:rPr>
              <a:t>) [available for download at </a:t>
            </a:r>
            <a:r>
              <a:rPr lang="en-US" sz="2800" dirty="0">
                <a:latin typeface="Book Antiqua" panose="02040602050305030304" pitchFamily="18" charset="0"/>
                <a:hlinkClick r:id="rId4" tooltip="https://goo.gl/rUHNXd"/>
              </a:rPr>
              <a:t>goo.gl/</a:t>
            </a:r>
            <a:r>
              <a:rPr lang="en-US" sz="2800" dirty="0" err="1">
                <a:latin typeface="Book Antiqua" panose="02040602050305030304" pitchFamily="18" charset="0"/>
                <a:hlinkClick r:id="rId4" tooltip="https://goo.gl/rUHNXd"/>
              </a:rPr>
              <a:t>rUHNXd</a:t>
            </a:r>
            <a:r>
              <a:rPr lang="en-US" sz="2800" dirty="0">
                <a:latin typeface="Book Antiqua" panose="02040602050305030304" pitchFamily="18" charset="0"/>
                <a:hlinkClick r:id="rId4" tooltip="https://goo.gl/rUHNXd"/>
              </a:rPr>
              <a:t> </a:t>
            </a:r>
            <a:r>
              <a:rPr lang="en-US" sz="2800" dirty="0" smtClean="0">
                <a:latin typeface="Book Antiqua" panose="0204060205030503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468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768" y="329184"/>
            <a:ext cx="1169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292" y="2763356"/>
            <a:ext cx="114421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Book Antiqua" panose="02040602050305030304" pitchFamily="18" charset="0"/>
              </a:rPr>
              <a:t>2000-2005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US" sz="2800" i="1" dirty="0" smtClean="0">
                <a:latin typeface="Book Antiqua" panose="02040602050305030304" pitchFamily="18" charset="0"/>
              </a:rPr>
              <a:t>recognition of problem, small steps to                                    improve outcomes</a:t>
            </a:r>
          </a:p>
          <a:p>
            <a:endParaRPr lang="en-US" i="1" dirty="0" smtClean="0"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2006-2012</a:t>
            </a:r>
            <a:r>
              <a:rPr lang="en-US" sz="2800" dirty="0" smtClean="0">
                <a:latin typeface="Book Antiqua" panose="02040602050305030304" pitchFamily="18" charset="0"/>
              </a:rPr>
              <a:t>: </a:t>
            </a:r>
            <a:r>
              <a:rPr lang="en-US" sz="2800" i="1" dirty="0" smtClean="0">
                <a:latin typeface="Book Antiqua" panose="02040602050305030304" pitchFamily="18" charset="0"/>
              </a:rPr>
              <a:t>development of more specific guidelines (e.g., submission of electronic files)</a:t>
            </a:r>
          </a:p>
          <a:p>
            <a:endParaRPr lang="en-US" i="1" dirty="0" smtClean="0">
              <a:latin typeface="Book Antiqua" panose="02040602050305030304" pitchFamily="18" charset="0"/>
            </a:endParaRPr>
          </a:p>
          <a:p>
            <a:r>
              <a:rPr lang="en-US" sz="2800" b="1" dirty="0" smtClean="0">
                <a:latin typeface="Book Antiqua" panose="02040602050305030304" pitchFamily="18" charset="0"/>
              </a:rPr>
              <a:t>2013: </a:t>
            </a:r>
            <a:r>
              <a:rPr lang="en-US" sz="2800" i="1" dirty="0" smtClean="0">
                <a:latin typeface="Book Antiqua" panose="02040602050305030304" pitchFamily="18" charset="0"/>
              </a:rPr>
              <a:t>launch of Project TIER; development of TIER Protocol 1.0; Alfred P. Sloan Foundation funding</a:t>
            </a:r>
            <a:endParaRPr lang="en-US" sz="2800" i="1" dirty="0">
              <a:latin typeface="Book Antiqua" panose="0204060205030503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76" y="952519"/>
            <a:ext cx="2667000" cy="266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292" y="1161418"/>
            <a:ext cx="866498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Richard Ball, Professor of Economics, and I sought to help students (and ourselves) better understand the quantitative work they were </a:t>
            </a:r>
            <a:r>
              <a:rPr lang="en-US" sz="2800" dirty="0" smtClean="0">
                <a:latin typeface="Book Antiqua" panose="02040602050305030304" pitchFamily="18" charset="0"/>
              </a:rPr>
              <a:t>conducting.</a:t>
            </a:r>
            <a:endParaRPr lang="en-US" sz="2800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0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88" y="274319"/>
            <a:ext cx="7842607" cy="4917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5491" y="5234383"/>
            <a:ext cx="721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Book Antiqua" panose="02040602050305030304" pitchFamily="18" charset="0"/>
              </a:rPr>
              <a:t>image courtesy of The Conversation (http://theconversation.com/)</a:t>
            </a:r>
          </a:p>
        </p:txBody>
      </p:sp>
    </p:spTree>
    <p:extLst>
      <p:ext uri="{BB962C8B-B14F-4D97-AF65-F5344CB8AC3E}">
        <p14:creationId xmlns:p14="http://schemas.microsoft.com/office/powerpoint/2010/main" val="131732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40694" y="5475673"/>
            <a:ext cx="741729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>
                <a:latin typeface="Book Antiqua" panose="02040602050305030304" pitchFamily="18" charset="0"/>
              </a:rPr>
              <a:t>i</a:t>
            </a:r>
            <a:r>
              <a:rPr lang="en-US" sz="1400" i="1" dirty="0" smtClean="0">
                <a:latin typeface="Book Antiqua" panose="02040602050305030304" pitchFamily="18" charset="0"/>
              </a:rPr>
              <a:t>mage courtesy </a:t>
            </a:r>
            <a:r>
              <a:rPr lang="en-US" sz="1400" i="1" dirty="0">
                <a:latin typeface="Book Antiqua" panose="02040602050305030304" pitchFamily="18" charset="0"/>
              </a:rPr>
              <a:t>of </a:t>
            </a:r>
            <a:r>
              <a:rPr lang="en-US" sz="1400" i="1" dirty="0" smtClean="0">
                <a:latin typeface="Book Antiqua" panose="02040602050305030304" pitchFamily="18" charset="0"/>
              </a:rPr>
              <a:t>KissCC0</a:t>
            </a:r>
            <a:r>
              <a:rPr lang="en-US" sz="1400" i="1" dirty="0" smtClean="0">
                <a:latin typeface="Book Antiqua" panose="02040602050305030304" pitchFamily="18" charset="0"/>
              </a:rPr>
              <a:t> </a:t>
            </a:r>
            <a:r>
              <a:rPr lang="en-US" sz="1400" i="1" dirty="0">
                <a:latin typeface="Book Antiqua" panose="02040602050305030304" pitchFamily="18" charset="0"/>
              </a:rPr>
              <a:t>(https://</a:t>
            </a:r>
            <a:r>
              <a:rPr lang="en-US" sz="1400" i="1" dirty="0" smtClean="0">
                <a:latin typeface="Book Antiqua" panose="02040602050305030304" pitchFamily="18" charset="0"/>
              </a:rPr>
              <a:t>www.kisscc0.com)</a:t>
            </a:r>
            <a:endParaRPr lang="en-US" sz="1400" i="1" dirty="0">
              <a:latin typeface="Book Antiqua" panose="02040602050305030304" pitchFamily="18" charset="0"/>
            </a:endParaRPr>
          </a:p>
        </p:txBody>
      </p:sp>
      <p:pic>
        <p:nvPicPr>
          <p:cNvPr id="3078" name="Picture 6" descr="https://b.kisscc0.com/20180814/yfw/kisscc0-teacher-blackboard-learn-arbel-school-female-teacher-2-5b7359d8ef23d6.823923071534286296979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90" y="302061"/>
            <a:ext cx="7773019" cy="571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711" y="302061"/>
            <a:ext cx="4172576" cy="320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9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2832" y="361491"/>
            <a:ext cx="115530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3200" b="1" dirty="0" smtClean="0">
                <a:latin typeface="Book Antiqua" panose="02040602050305030304" pitchFamily="18" charset="0"/>
              </a:rPr>
              <a:t>Mission &amp;</a:t>
            </a:r>
            <a:r>
              <a:rPr lang="en-US" sz="3200" dirty="0" smtClean="0">
                <a:latin typeface="Book Antiqua" panose="02040602050305030304" pitchFamily="18" charset="0"/>
              </a:rPr>
              <a:t> </a:t>
            </a:r>
            <a:r>
              <a:rPr lang="en-US" sz="3200" b="1" dirty="0" smtClean="0">
                <a:latin typeface="Book Antiqua" panose="02040602050305030304" pitchFamily="18" charset="0"/>
              </a:rPr>
              <a:t>Goals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	●  </a:t>
            </a:r>
            <a:r>
              <a:rPr lang="en-US" sz="2800" dirty="0" smtClean="0">
                <a:latin typeface="Book Antiqua" panose="02040602050305030304" pitchFamily="18" charset="0"/>
              </a:rPr>
              <a:t>Promote </a:t>
            </a:r>
            <a:r>
              <a:rPr lang="en-US" sz="2800" dirty="0">
                <a:latin typeface="Book Antiqua" panose="02040602050305030304" pitchFamily="18" charset="0"/>
              </a:rPr>
              <a:t>the integration of principles and </a:t>
            </a:r>
            <a:r>
              <a:rPr lang="en-US" sz="2800" dirty="0" smtClean="0">
                <a:latin typeface="Book Antiqua" panose="02040602050305030304" pitchFamily="18" charset="0"/>
              </a:rPr>
              <a:t>practices related </a:t>
            </a:r>
            <a:r>
              <a:rPr lang="en-US" sz="2800" dirty="0">
                <a:latin typeface="Book Antiqua" panose="02040602050305030304" pitchFamily="18" charset="0"/>
              </a:rPr>
              <a:t>to </a:t>
            </a:r>
            <a:r>
              <a:rPr lang="en-US" sz="2800" dirty="0" smtClean="0">
                <a:latin typeface="Book Antiqua" panose="02040602050305030304" pitchFamily="18" charset="0"/>
              </a:rPr>
              <a:t>	transparency </a:t>
            </a:r>
            <a:r>
              <a:rPr lang="en-US" sz="2800" dirty="0">
                <a:latin typeface="Book Antiqua" panose="02040602050305030304" pitchFamily="18" charset="0"/>
              </a:rPr>
              <a:t>and </a:t>
            </a:r>
            <a:r>
              <a:rPr lang="en-US" sz="2800" dirty="0" smtClean="0">
                <a:latin typeface="Book Antiqua" panose="02040602050305030304" pitchFamily="18" charset="0"/>
              </a:rPr>
              <a:t>reproducibility </a:t>
            </a:r>
            <a:r>
              <a:rPr lang="en-US" sz="2800" dirty="0">
                <a:latin typeface="Book Antiqua" panose="02040602050305030304" pitchFamily="18" charset="0"/>
              </a:rPr>
              <a:t>in </a:t>
            </a:r>
            <a:r>
              <a:rPr lang="en-US" sz="2800" dirty="0" smtClean="0">
                <a:latin typeface="Book Antiqua" panose="02040602050305030304" pitchFamily="18" charset="0"/>
              </a:rPr>
              <a:t>the research </a:t>
            </a:r>
            <a:r>
              <a:rPr lang="en-US" sz="2800" dirty="0">
                <a:latin typeface="Book Antiqua" panose="02040602050305030304" pitchFamily="18" charset="0"/>
              </a:rPr>
              <a:t>training of social </a:t>
            </a:r>
            <a:r>
              <a:rPr lang="en-US" sz="2800" dirty="0" smtClean="0">
                <a:latin typeface="Book Antiqua" panose="02040602050305030304" pitchFamily="18" charset="0"/>
              </a:rPr>
              <a:t>	scientists</a:t>
            </a:r>
          </a:p>
          <a:p>
            <a:endParaRPr lang="en-US" sz="1600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	●  </a:t>
            </a:r>
            <a:r>
              <a:rPr lang="en-US" sz="2800" dirty="0" smtClean="0">
                <a:latin typeface="Book Antiqua" panose="02040602050305030304" pitchFamily="18" charset="0"/>
              </a:rPr>
              <a:t>Help students manage and understand their research processes 	and analysis through adherence to the TIER Protocol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	●  </a:t>
            </a:r>
            <a:r>
              <a:rPr lang="en-US" sz="2800" dirty="0">
                <a:latin typeface="Book Antiqua" panose="02040602050305030304" pitchFamily="18" charset="0"/>
              </a:rPr>
              <a:t>H</a:t>
            </a:r>
            <a:r>
              <a:rPr lang="en-US" sz="2800" dirty="0" smtClean="0">
                <a:latin typeface="Book Antiqua" panose="02040602050305030304" pitchFamily="18" charset="0"/>
              </a:rPr>
              <a:t>elp instructors advise students by seeing their research in 	action</a:t>
            </a:r>
            <a:endParaRPr lang="en-US" sz="28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72831" y="314969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8937" y="1007821"/>
            <a:ext cx="1113412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dirty="0">
                <a:solidFill>
                  <a:schemeClr val="accent1"/>
                </a:solidFill>
                <a:latin typeface="Book Antiqua" panose="02040602050305030304" pitchFamily="18" charset="0"/>
              </a:rPr>
              <a:t>	</a:t>
            </a:r>
            <a:r>
              <a:rPr lang="en-US" sz="3200" b="1" dirty="0" smtClean="0">
                <a:latin typeface="Book Antiqua" panose="02040602050305030304" pitchFamily="18" charset="0"/>
              </a:rPr>
              <a:t>Faculty </a:t>
            </a:r>
            <a:r>
              <a:rPr lang="en-US" sz="3200" b="1" dirty="0">
                <a:latin typeface="Book Antiqua" panose="02040602050305030304" pitchFamily="18" charset="0"/>
              </a:rPr>
              <a:t>D</a:t>
            </a:r>
            <a:r>
              <a:rPr lang="en-US" sz="3200" b="1" dirty="0" smtClean="0">
                <a:latin typeface="Book Antiqua" panose="02040602050305030304" pitchFamily="18" charset="0"/>
              </a:rPr>
              <a:t>evelopment </a:t>
            </a:r>
            <a:r>
              <a:rPr lang="en-US" sz="3200" b="1" dirty="0">
                <a:latin typeface="Book Antiqua" panose="02040602050305030304" pitchFamily="18" charset="0"/>
              </a:rPr>
              <a:t>W</a:t>
            </a:r>
            <a:r>
              <a:rPr lang="en-US" sz="3200" b="1" dirty="0" smtClean="0">
                <a:latin typeface="Book Antiqua" panose="02040602050305030304" pitchFamily="18" charset="0"/>
              </a:rPr>
              <a:t>orkshops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pPr lvl="1"/>
            <a:r>
              <a:rPr lang="en-US" sz="3000" dirty="0" smtClean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dirty="0" smtClean="0">
                <a:latin typeface="Book Antiqua" panose="02040602050305030304" pitchFamily="18" charset="0"/>
              </a:rPr>
              <a:t>Held 2-3 times per year; 1-1.5 days; </a:t>
            </a:r>
            <a:r>
              <a:rPr lang="en-US" sz="2800" dirty="0">
                <a:latin typeface="Book Antiqua" panose="02040602050305030304" pitchFamily="18" charset="0"/>
              </a:rPr>
              <a:t>g</a:t>
            </a:r>
            <a:r>
              <a:rPr lang="en-US" sz="2800" dirty="0" smtClean="0">
                <a:latin typeface="Book Antiqua" panose="02040602050305030304" pitchFamily="18" charset="0"/>
              </a:rPr>
              <a:t>enerally 8-12 attendees</a:t>
            </a:r>
          </a:p>
          <a:p>
            <a:pPr lvl="1"/>
            <a:endParaRPr lang="en-US" sz="1600" dirty="0">
              <a:latin typeface="Book Antiqua" panose="02040602050305030304" pitchFamily="18" charset="0"/>
            </a:endParaRPr>
          </a:p>
          <a:p>
            <a:pPr lvl="1"/>
            <a:r>
              <a:rPr lang="en-US" sz="1600" dirty="0" smtClean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dirty="0">
                <a:latin typeface="Book Antiqua" panose="02040602050305030304" pitchFamily="18" charset="0"/>
              </a:rPr>
              <a:t>N</a:t>
            </a:r>
            <a:r>
              <a:rPr lang="en-US" sz="2800" dirty="0" smtClean="0">
                <a:latin typeface="Book Antiqua" panose="02040602050305030304" pitchFamily="18" charset="0"/>
              </a:rPr>
              <a:t>o registration fee; travel stipends available</a:t>
            </a:r>
          </a:p>
          <a:p>
            <a:pPr lvl="1"/>
            <a:endParaRPr lang="en-US" sz="16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dirty="0" smtClean="0">
                <a:latin typeface="Book Antiqua" panose="02040602050305030304" pitchFamily="18" charset="0"/>
              </a:rPr>
              <a:t>Designed for instructors who want to incorporate </a:t>
            </a:r>
          </a:p>
          <a:p>
            <a:pPr lvl="1"/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</a:rPr>
              <a:t>transparent research methods into their teaching or advising</a:t>
            </a:r>
          </a:p>
          <a:p>
            <a:pPr lvl="1"/>
            <a:endParaRPr lang="en-US" sz="1600" dirty="0" smtClean="0">
              <a:latin typeface="Book Antiqua" panose="02040602050305030304" pitchFamily="18" charset="0"/>
            </a:endParaRPr>
          </a:p>
          <a:p>
            <a:pPr lvl="1"/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dirty="0" smtClean="0">
                <a:latin typeface="Book Antiqua" panose="02040602050305030304" pitchFamily="18" charset="0"/>
              </a:rPr>
              <a:t>Focal point is the TIER Protocol; also feature </a:t>
            </a:r>
            <a:r>
              <a:rPr lang="en-US" sz="2800" dirty="0" err="1" smtClean="0">
                <a:latin typeface="Book Antiqua" panose="02040602050305030304" pitchFamily="18" charset="0"/>
              </a:rPr>
              <a:t>Rmarkdown</a:t>
            </a:r>
            <a:r>
              <a:rPr lang="en-US" sz="2800" dirty="0" smtClean="0">
                <a:latin typeface="Book Antiqua" panose="02040602050305030304" pitchFamily="18" charset="0"/>
              </a:rPr>
              <a:t>, </a:t>
            </a:r>
          </a:p>
          <a:p>
            <a:pPr lvl="1"/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latin typeface="Book Antiqua" panose="02040602050305030304" pitchFamily="18" charset="0"/>
              </a:rPr>
              <a:t>OSF, and special topics; most recent workshop held             	March 12-13, 2019  at St. Anne’s College, Oxford</a:t>
            </a:r>
          </a:p>
        </p:txBody>
      </p:sp>
    </p:spTree>
    <p:extLst>
      <p:ext uri="{BB962C8B-B14F-4D97-AF65-F5344CB8AC3E}">
        <p14:creationId xmlns:p14="http://schemas.microsoft.com/office/powerpoint/2010/main" val="279282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2431" y="327707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8983" y="1099321"/>
            <a:ext cx="1113991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r>
              <a:rPr lang="en-US" sz="3200" b="1" dirty="0" smtClean="0">
                <a:latin typeface="Book Antiqua" panose="02040602050305030304" pitchFamily="18" charset="0"/>
              </a:rPr>
              <a:t>	Faculty Fellows Program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dirty="0" smtClean="0">
                <a:latin typeface="Book Antiqua" panose="02040602050305030304" pitchFamily="18" charset="0"/>
              </a:rPr>
              <a:t>Year-long fellowships awarded to individuals interested in 	playing a leadership role in outreach and curriculum 	building</a:t>
            </a:r>
          </a:p>
          <a:p>
            <a:endParaRPr lang="en-US" sz="16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2800" dirty="0" smtClean="0">
                <a:latin typeface="Book Antiqua" panose="02040602050305030304" pitchFamily="18" charset="0"/>
              </a:rPr>
              <a:t>Applications for 2019-2020 Fellowships are being accepted 	through April 8, 2019</a:t>
            </a:r>
          </a:p>
          <a:p>
            <a:endParaRPr lang="en-US" sz="16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	</a:t>
            </a:r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 ● </a:t>
            </a:r>
            <a:r>
              <a:rPr lang="en-US" sz="2800" dirty="0" smtClean="0">
                <a:latin typeface="Book Antiqua" panose="02040602050305030304" pitchFamily="18" charset="0"/>
              </a:rPr>
              <a:t>Example projects: pre-registration template; SPSS-specific 	protocol; video tutorials for student use</a:t>
            </a:r>
          </a:p>
        </p:txBody>
      </p:sp>
    </p:spTree>
    <p:extLst>
      <p:ext uri="{BB962C8B-B14F-4D97-AF65-F5344CB8AC3E}">
        <p14:creationId xmlns:p14="http://schemas.microsoft.com/office/powerpoint/2010/main" val="2204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7" y="6152831"/>
            <a:ext cx="1953031" cy="6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0" descr="http://3.bp.blogspot.com/-NxouMmz2bOY/T8_ac97cesI/AAAAAAAAGg0/e3vY1_bdnbE/s320/Twitter+logo+2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17" y="6254552"/>
            <a:ext cx="570881" cy="45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289276" y="6313186"/>
            <a:ext cx="1918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ook Antiqua" panose="02040602050305030304" pitchFamily="18" charset="0"/>
              </a:rPr>
              <a:t>@</a:t>
            </a:r>
            <a:r>
              <a:rPr lang="en-US" sz="2000" dirty="0" err="1" smtClean="0">
                <a:latin typeface="Book Antiqua" panose="02040602050305030304" pitchFamily="18" charset="0"/>
              </a:rPr>
              <a:t>Project_TIER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2927" y="6259133"/>
            <a:ext cx="3312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Book Antiqua" panose="02040602050305030304" pitchFamily="18" charset="0"/>
              </a:rPr>
              <a:t>www.projecttier.org</a:t>
            </a:r>
            <a:endParaRPr lang="en-US" sz="2000" dirty="0">
              <a:latin typeface="Book Antiqua" panose="020406020503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062621"/>
            <a:ext cx="12192000" cy="842605"/>
          </a:xfrm>
          <a:prstGeom prst="rect">
            <a:avLst/>
          </a:prstGeom>
          <a:solidFill>
            <a:schemeClr val="bg2">
              <a:lumMod val="25000"/>
              <a:alpha val="22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768" y="329184"/>
            <a:ext cx="1155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>
                <a:latin typeface="Book Antiqua" panose="02040602050305030304" pitchFamily="18" charset="0"/>
              </a:rPr>
              <a:t>Project TIER (Teaching Integrity in Empirical Research)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4282" y="1379940"/>
            <a:ext cx="11382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	Course Materials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	● </a:t>
            </a:r>
            <a:r>
              <a:rPr lang="en-US" sz="2800" dirty="0" smtClean="0">
                <a:latin typeface="Book Antiqua" panose="02040602050305030304" pitchFamily="18" charset="0"/>
              </a:rPr>
              <a:t>19 syllabi and related materials from 12 institutions 			dating back to 2014</a:t>
            </a:r>
          </a:p>
          <a:p>
            <a:endParaRPr lang="en-US" sz="1600" dirty="0" smtClean="0">
              <a:latin typeface="Book Antiqua" panose="02040602050305030304" pitchFamily="18" charset="0"/>
            </a:endParaRPr>
          </a:p>
          <a:p>
            <a:r>
              <a:rPr lang="en-US" sz="2800" dirty="0">
                <a:solidFill>
                  <a:schemeClr val="accent1"/>
                </a:solidFill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2800" dirty="0">
                <a:latin typeface="Book Antiqua" panose="02040602050305030304" pitchFamily="18" charset="0"/>
              </a:rPr>
              <a:t>Soup-to-Nuts exercises that relay principles of reproducibility 	in a shorter timeframe than a semester-long research </a:t>
            </a:r>
            <a:r>
              <a:rPr lang="en-US" sz="2800" dirty="0" smtClean="0">
                <a:latin typeface="Book Antiqua" panose="02040602050305030304" pitchFamily="18" charset="0"/>
              </a:rPr>
              <a:t>project</a:t>
            </a:r>
          </a:p>
          <a:p>
            <a:endParaRPr lang="en-US" sz="1600" dirty="0" smtClean="0">
              <a:latin typeface="Book Antiqua" panose="02040602050305030304" pitchFamily="18" charset="0"/>
            </a:endParaRPr>
          </a:p>
          <a:p>
            <a:r>
              <a:rPr lang="en-US" sz="2800" dirty="0" smtClean="0"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2800" dirty="0" smtClean="0">
                <a:latin typeface="Book Antiqua" panose="02040602050305030304" pitchFamily="18" charset="0"/>
              </a:rPr>
              <a:t>Open Stats Lab/Project TIER preregistration template</a:t>
            </a:r>
          </a:p>
          <a:p>
            <a:endParaRPr lang="en-US" sz="1600" dirty="0">
              <a:solidFill>
                <a:srgbClr val="FF0000"/>
              </a:solidFill>
              <a:latin typeface="Book Antiqua" panose="0204060205030503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	</a:t>
            </a:r>
            <a:r>
              <a:rPr lang="en-US" sz="2800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● </a:t>
            </a:r>
            <a:r>
              <a:rPr lang="en-US" sz="2800" dirty="0" smtClean="0">
                <a:latin typeface="Book Antiqua" panose="02040602050305030304" pitchFamily="18" charset="0"/>
              </a:rPr>
              <a:t>Examples of fully-reproducible student projects</a:t>
            </a:r>
          </a:p>
        </p:txBody>
      </p:sp>
    </p:spTree>
    <p:extLst>
      <p:ext uri="{BB962C8B-B14F-4D97-AF65-F5344CB8AC3E}">
        <p14:creationId xmlns:p14="http://schemas.microsoft.com/office/powerpoint/2010/main" val="37316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685</Words>
  <Application>Microsoft Office PowerPoint</Application>
  <PresentationFormat>Widescreen</PresentationFormat>
  <Paragraphs>204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 Antiqua</vt:lpstr>
      <vt:lpstr>Calibri</vt:lpstr>
      <vt:lpstr>Calibri Light</vt:lpstr>
      <vt:lpstr>Courier New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 Medeiros</dc:creator>
  <cp:lastModifiedBy>Norm Medeiros</cp:lastModifiedBy>
  <cp:revision>86</cp:revision>
  <cp:lastPrinted>2019-02-22T19:26:50Z</cp:lastPrinted>
  <dcterms:created xsi:type="dcterms:W3CDTF">2018-02-27T19:42:45Z</dcterms:created>
  <dcterms:modified xsi:type="dcterms:W3CDTF">2019-03-06T19:33:28Z</dcterms:modified>
</cp:coreProperties>
</file>