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58" r:id="rId10"/>
    <p:sldId id="268" r:id="rId11"/>
    <p:sldId id="269" r:id="rId12"/>
    <p:sldId id="259" r:id="rId13"/>
    <p:sldId id="270" r:id="rId14"/>
    <p:sldId id="276" r:id="rId15"/>
    <p:sldId id="271" r:id="rId16"/>
    <p:sldId id="273" r:id="rId17"/>
    <p:sldId id="274" r:id="rId18"/>
    <p:sldId id="272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475D-3E51-46DE-ABE4-039D1A8E0FA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ADD82-9E72-447A-AB25-E4650582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0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6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1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6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5F5E-5A1C-4B0C-855B-519AA12B7903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.co/uVyv0JgW4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3751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Book Antiqua" panose="02040602050305030304" pitchFamily="18" charset="0"/>
              </a:rPr>
              <a:t>Project TIER is supported by the Alfred P. Sloan Foundation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947" y="343133"/>
            <a:ext cx="114539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ook Antiqua" panose="02040602050305030304" pitchFamily="18" charset="0"/>
              </a:rPr>
              <a:t>Trickle Up </a:t>
            </a:r>
            <a:r>
              <a:rPr lang="en-US" sz="4400" dirty="0" smtClean="0">
                <a:latin typeface="Book Antiqua" panose="02040602050305030304" pitchFamily="18" charset="0"/>
              </a:rPr>
              <a:t>Transparency: </a:t>
            </a:r>
          </a:p>
          <a:p>
            <a:r>
              <a:rPr lang="en-US" sz="3800" dirty="0" smtClean="0">
                <a:latin typeface="Book Antiqua" panose="02040602050305030304" pitchFamily="18" charset="0"/>
              </a:rPr>
              <a:t>Teaching Reproducible Methods to Undergraduates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0473" y="2204902"/>
            <a:ext cx="83866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Book Antiqua" panose="02040602050305030304" pitchFamily="18" charset="0"/>
              </a:rPr>
              <a:t>Norm Medeiros</a:t>
            </a:r>
          </a:p>
          <a:p>
            <a:pPr algn="r"/>
            <a:r>
              <a:rPr lang="en-US" sz="2800" dirty="0" smtClean="0">
                <a:latin typeface="Book Antiqua" panose="02040602050305030304" pitchFamily="18" charset="0"/>
              </a:rPr>
              <a:t>Associate Librarian, Haverford College</a:t>
            </a:r>
          </a:p>
          <a:p>
            <a:pPr algn="r"/>
            <a:r>
              <a:rPr lang="en-US" sz="2800" dirty="0" smtClean="0">
                <a:latin typeface="Book Antiqua" panose="02040602050305030304" pitchFamily="18" charset="0"/>
              </a:rPr>
              <a:t>Director, Project TIER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218" y="4211796"/>
            <a:ext cx="6419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Book Antiqua" panose="02040602050305030304" pitchFamily="18" charset="0"/>
              </a:rPr>
              <a:t>IASSIST &amp; CARTO 2018</a:t>
            </a:r>
          </a:p>
          <a:p>
            <a:pPr algn="r"/>
            <a:r>
              <a:rPr lang="en-US" dirty="0" smtClean="0">
                <a:latin typeface="Book Antiqua" panose="02040602050305030304" pitchFamily="18" charset="0"/>
              </a:rPr>
              <a:t>31 May 2018</a:t>
            </a:r>
            <a:endParaRPr lang="en-US" dirty="0"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13236" y="3962401"/>
            <a:ext cx="382385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4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" y="0"/>
            <a:ext cx="11375136" cy="60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" y="11534"/>
            <a:ext cx="11375136" cy="60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988" y="1226485"/>
            <a:ext cx="4167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● Free storage up to 1TB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Robust metadata support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Rich search options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Numerous roles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File access control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Version control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Several authentication options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Hosted, with branding, or local installation with customizations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4947" y="500332"/>
            <a:ext cx="363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Book Antiqua" panose="02040602050305030304" pitchFamily="18" charset="0"/>
              </a:rPr>
              <a:t>Dataverse</a:t>
            </a:r>
            <a:endParaRPr lang="en-US" sz="2000" b="1" u="sng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219456"/>
            <a:ext cx="8128000" cy="4572000"/>
          </a:xfrm>
          <a:prstGeom prst="rect">
            <a:avLst/>
          </a:prstGeom>
        </p:spPr>
      </p:pic>
      <p:pic>
        <p:nvPicPr>
          <p:cNvPr id="11" name="Picture 2" descr="Image result for harvard institute for quantitative and social sci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8" y="4117529"/>
            <a:ext cx="2571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62429" y="890090"/>
            <a:ext cx="974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show </a:t>
            </a:r>
            <a:r>
              <a:rPr lang="en-US" sz="3200" dirty="0" err="1" smtClean="0">
                <a:latin typeface="Book Antiqua" panose="02040602050305030304" pitchFamily="18" charset="0"/>
              </a:rPr>
              <a:t>Dataverse</a:t>
            </a:r>
            <a:r>
              <a:rPr lang="en-US" sz="3200" dirty="0" smtClean="0">
                <a:latin typeface="Book Antiqua" panose="02040602050305030304" pitchFamily="18" charset="0"/>
              </a:rPr>
              <a:t>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32" y="0"/>
            <a:ext cx="10745216" cy="60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92" y="890090"/>
            <a:ext cx="121181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	● </a:t>
            </a:r>
            <a:r>
              <a:rPr lang="en-US" sz="3200" dirty="0" smtClean="0">
                <a:latin typeface="Book Antiqua" panose="02040602050305030304" pitchFamily="18" charset="0"/>
              </a:rPr>
              <a:t>Faculty </a:t>
            </a:r>
            <a:r>
              <a:rPr lang="en-US" sz="3200" dirty="0">
                <a:latin typeface="Book Antiqua" panose="02040602050305030304" pitchFamily="18" charset="0"/>
              </a:rPr>
              <a:t>D</a:t>
            </a:r>
            <a:r>
              <a:rPr lang="en-US" sz="3200" dirty="0" smtClean="0">
                <a:latin typeface="Book Antiqua" panose="02040602050305030304" pitchFamily="18" charset="0"/>
              </a:rPr>
              <a:t>evelopment </a:t>
            </a:r>
            <a:r>
              <a:rPr lang="en-US" sz="3200" dirty="0">
                <a:latin typeface="Book Antiqua" panose="02040602050305030304" pitchFamily="18" charset="0"/>
              </a:rPr>
              <a:t>W</a:t>
            </a:r>
            <a:r>
              <a:rPr lang="en-US" sz="3200" dirty="0" smtClean="0">
                <a:latin typeface="Book Antiqua" panose="02040602050305030304" pitchFamily="18" charset="0"/>
              </a:rPr>
              <a:t>orkshops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pPr lvl="1"/>
            <a:r>
              <a:rPr lang="en-US" sz="3000" dirty="0" smtClean="0">
                <a:latin typeface="Book Antiqua" panose="0204060205030503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</a:rPr>
              <a:t>- </a:t>
            </a:r>
            <a:r>
              <a:rPr lang="en-US" sz="2800" dirty="0">
                <a:latin typeface="Book Antiqua" panose="02040602050305030304" pitchFamily="18" charset="0"/>
              </a:rPr>
              <a:t>Held </a:t>
            </a:r>
            <a:r>
              <a:rPr lang="en-US" sz="2800" dirty="0" smtClean="0">
                <a:latin typeface="Book Antiqua" panose="02040602050305030304" pitchFamily="18" charset="0"/>
              </a:rPr>
              <a:t>2-3 times per year; 1-1.5 days each; </a:t>
            </a:r>
            <a:r>
              <a:rPr lang="en-US" sz="2800" dirty="0">
                <a:latin typeface="Book Antiqua" panose="02040602050305030304" pitchFamily="18" charset="0"/>
              </a:rPr>
              <a:t>g</a:t>
            </a:r>
            <a:r>
              <a:rPr lang="en-US" sz="2800" dirty="0" smtClean="0">
                <a:latin typeface="Book Antiqua" panose="02040602050305030304" pitchFamily="18" charset="0"/>
              </a:rPr>
              <a:t>enerally 8-12 attendees</a:t>
            </a:r>
          </a:p>
          <a:p>
            <a:pPr lvl="1"/>
            <a:endParaRPr lang="en-US" sz="2800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latin typeface="Book Antiqua" panose="02040602050305030304" pitchFamily="18" charset="0"/>
              </a:rPr>
              <a:t>	- </a:t>
            </a:r>
            <a:r>
              <a:rPr lang="en-US" sz="2800" dirty="0">
                <a:latin typeface="Book Antiqua" panose="02040602050305030304" pitchFamily="18" charset="0"/>
              </a:rPr>
              <a:t>No </a:t>
            </a:r>
            <a:r>
              <a:rPr lang="en-US" sz="2800" dirty="0" smtClean="0">
                <a:latin typeface="Book Antiqua" panose="02040602050305030304" pitchFamily="18" charset="0"/>
              </a:rPr>
              <a:t>registration fee; travel stipends available</a:t>
            </a:r>
          </a:p>
          <a:p>
            <a:pPr lvl="1"/>
            <a:endParaRPr lang="en-US" sz="2800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latin typeface="Book Antiqua" panose="02040602050305030304" pitchFamily="18" charset="0"/>
              </a:rPr>
              <a:t>	- </a:t>
            </a:r>
            <a:r>
              <a:rPr lang="en-US" sz="2800" dirty="0">
                <a:latin typeface="Book Antiqua" panose="02040602050305030304" pitchFamily="18" charset="0"/>
              </a:rPr>
              <a:t>Designed </a:t>
            </a:r>
            <a:r>
              <a:rPr lang="en-US" sz="2800" dirty="0" smtClean="0">
                <a:latin typeface="Book Antiqua" panose="02040602050305030304" pitchFamily="18" charset="0"/>
              </a:rPr>
              <a:t>for instructors who want to incorporate transparent </a:t>
            </a:r>
            <a:r>
              <a:rPr lang="en-US" sz="2800" dirty="0" smtClean="0">
                <a:latin typeface="Book Antiqua" panose="02040602050305030304" pitchFamily="18" charset="0"/>
              </a:rPr>
              <a:t>	research </a:t>
            </a:r>
            <a:r>
              <a:rPr lang="en-US" sz="2800" dirty="0" smtClean="0">
                <a:latin typeface="Book Antiqua" panose="02040602050305030304" pitchFamily="18" charset="0"/>
              </a:rPr>
              <a:t>methods into their teaching or advising</a:t>
            </a:r>
          </a:p>
          <a:p>
            <a:pPr lvl="1"/>
            <a:endParaRPr lang="en-US" sz="2800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2800" dirty="0" smtClean="0">
                <a:latin typeface="Book Antiqua" panose="02040602050305030304" pitchFamily="18" charset="0"/>
              </a:rPr>
              <a:t>	- </a:t>
            </a:r>
            <a:r>
              <a:rPr lang="en-US" sz="2800" dirty="0">
                <a:latin typeface="Book Antiqua" panose="02040602050305030304" pitchFamily="18" charset="0"/>
              </a:rPr>
              <a:t>Focal </a:t>
            </a:r>
            <a:r>
              <a:rPr lang="en-US" sz="2800" dirty="0" smtClean="0">
                <a:latin typeface="Book Antiqua" panose="02040602050305030304" pitchFamily="18" charset="0"/>
              </a:rPr>
              <a:t>point is TIER Protocol; also feature </a:t>
            </a:r>
            <a:r>
              <a:rPr lang="en-US" sz="2800" dirty="0" err="1" smtClean="0">
                <a:latin typeface="Book Antiqua" panose="02040602050305030304" pitchFamily="18" charset="0"/>
              </a:rPr>
              <a:t>Rmarkdown</a:t>
            </a:r>
            <a:r>
              <a:rPr lang="en-US" sz="2800" dirty="0" smtClean="0">
                <a:latin typeface="Book Antiqua" panose="02040602050305030304" pitchFamily="18" charset="0"/>
              </a:rPr>
              <a:t>, OSF, and </a:t>
            </a:r>
            <a:r>
              <a:rPr lang="en-US" sz="2800" dirty="0" smtClean="0">
                <a:latin typeface="Book Antiqua" panose="02040602050305030304" pitchFamily="18" charset="0"/>
              </a:rPr>
              <a:t>	special </a:t>
            </a:r>
            <a:r>
              <a:rPr lang="en-US" sz="2800" dirty="0" smtClean="0">
                <a:latin typeface="Book Antiqua" panose="02040602050305030304" pitchFamily="18" charset="0"/>
              </a:rPr>
              <a:t>topics </a:t>
            </a:r>
          </a:p>
        </p:txBody>
      </p:sp>
    </p:spTree>
    <p:extLst>
      <p:ext uri="{BB962C8B-B14F-4D97-AF65-F5344CB8AC3E}">
        <p14:creationId xmlns:p14="http://schemas.microsoft.com/office/powerpoint/2010/main" val="27928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428" y="890090"/>
            <a:ext cx="1081646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Faculty Fellows Program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Year-long fellowships awarded to individuals interested in playing a leadership role in outreach and curriculum building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Recently awarded 2018/19 Fellows are the 4</a:t>
            </a:r>
            <a:r>
              <a:rPr lang="en-US" sz="28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2800" dirty="0" smtClean="0">
                <a:latin typeface="Book Antiqua" panose="02040602050305030304" pitchFamily="18" charset="0"/>
              </a:rPr>
              <a:t> cohort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Example projects: pre-registration template; SPSS-specific protocol; video tutorials for student use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Bios posted on TIER web site</a:t>
            </a:r>
          </a:p>
        </p:txBody>
      </p:sp>
    </p:spTree>
    <p:extLst>
      <p:ext uri="{BB962C8B-B14F-4D97-AF65-F5344CB8AC3E}">
        <p14:creationId xmlns:p14="http://schemas.microsoft.com/office/powerpoint/2010/main" val="28191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429" y="890090"/>
            <a:ext cx="97443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Course Materials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- 20 syllabi and related materials from 12 institutions dating back to 2014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Provide insights into incorporating TIER principles into courses across the social sciences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Will be developing exercises this year for teaching statistical analysis using various applications (Stata, R, SPSS)</a:t>
            </a:r>
          </a:p>
        </p:txBody>
      </p:sp>
    </p:spTree>
    <p:extLst>
      <p:ext uri="{BB962C8B-B14F-4D97-AF65-F5344CB8AC3E}">
        <p14:creationId xmlns:p14="http://schemas.microsoft.com/office/powerpoint/2010/main" val="37316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429" y="890090"/>
            <a:ext cx="97443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Preregistration Template</a:t>
            </a:r>
          </a:p>
          <a:p>
            <a:endParaRPr lang="en-US" sz="1400" dirty="0">
              <a:latin typeface="Book Antiqua" panose="0204060205030503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</a:rPr>
              <a:t>Jointly developed by Ben Le (2017-18 TIER Fellow) and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Kevin McIntyre (Open Stats Lab)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Less comprehensive than OSF template; designed for student use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smtClean="0">
                <a:latin typeface="Book Antiqua" panose="02040602050305030304" pitchFamily="18" charset="0"/>
              </a:rPr>
              <a:t>(undergraduate &amp; graduate)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Usable in all quantitative fields</a:t>
            </a:r>
          </a:p>
        </p:txBody>
      </p:sp>
    </p:spTree>
    <p:extLst>
      <p:ext uri="{BB962C8B-B14F-4D97-AF65-F5344CB8AC3E}">
        <p14:creationId xmlns:p14="http://schemas.microsoft.com/office/powerpoint/2010/main" val="2872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429" y="890090"/>
            <a:ext cx="9744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TIER resources</a:t>
            </a:r>
          </a:p>
          <a:p>
            <a:endParaRPr lang="en-US" sz="1400" dirty="0" smtClean="0">
              <a:latin typeface="Book Antiqua" panose="02040602050305030304" pitchFamily="18" charset="0"/>
            </a:endParaRPr>
          </a:p>
          <a:p>
            <a:endParaRPr lang="en-US" sz="1400" dirty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Tell us if you’re using our materials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Let us know how we can make our</a:t>
            </a:r>
          </a:p>
          <a:p>
            <a:r>
              <a:rPr lang="en-US" sz="2800" dirty="0">
                <a:latin typeface="Book Antiqua" panose="02040602050305030304" pitchFamily="18" charset="0"/>
              </a:rPr>
              <a:t>m</a:t>
            </a:r>
            <a:r>
              <a:rPr lang="en-US" sz="2800" dirty="0" smtClean="0">
                <a:latin typeface="Book Antiqua" panose="02040602050305030304" pitchFamily="18" charset="0"/>
              </a:rPr>
              <a:t>aterials more useful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Tell us what we aren’t we providing that 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we should</a:t>
            </a:r>
          </a:p>
        </p:txBody>
      </p:sp>
      <p:pic>
        <p:nvPicPr>
          <p:cNvPr id="2050" name="Picture 2" descr="Water bo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305" y="1255148"/>
            <a:ext cx="2725593" cy="3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428" y="890090"/>
            <a:ext cx="1101713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To learn more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https://projecttier.org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- 2018 Annual Conference of the American Political Science Association (Aug 30-Sept. 2, 2018, Boston, MA)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/>
            </a:r>
            <a:br>
              <a:rPr lang="en-US" sz="2800" dirty="0" smtClean="0">
                <a:latin typeface="Book Antiqua" panose="02040602050305030304" pitchFamily="18" charset="0"/>
              </a:rPr>
            </a:br>
            <a:r>
              <a:rPr lang="en-US" sz="2800" dirty="0" smtClean="0">
                <a:latin typeface="Book Antiqua" panose="02040602050305030304" pitchFamily="18" charset="0"/>
              </a:rPr>
              <a:t>- “Teaching </a:t>
            </a:r>
            <a:r>
              <a:rPr lang="en-US" sz="2800" dirty="0">
                <a:latin typeface="Book Antiqua" panose="02040602050305030304" pitchFamily="18" charset="0"/>
              </a:rPr>
              <a:t>Integrity in Empirical Economics: The Pedagogy of Reproducible Science in Undergraduate Education" in </a:t>
            </a:r>
            <a:r>
              <a:rPr lang="en-US" sz="2800" i="1" dirty="0">
                <a:latin typeface="Book Antiqua" panose="02040602050305030304" pitchFamily="18" charset="0"/>
              </a:rPr>
              <a:t>Undergraduate Research &amp; the Academic Librarian</a:t>
            </a:r>
            <a:r>
              <a:rPr lang="en-US" sz="2800" dirty="0">
                <a:latin typeface="Book Antiqua" panose="02040602050305030304" pitchFamily="18" charset="0"/>
              </a:rPr>
              <a:t> (Chicago: ACRL, 2017</a:t>
            </a:r>
            <a:r>
              <a:rPr lang="en-US" sz="2800" dirty="0" smtClean="0">
                <a:latin typeface="Book Antiqua" panose="02040602050305030304" pitchFamily="18" charset="0"/>
              </a:rPr>
              <a:t>) [available for download at </a:t>
            </a:r>
            <a:r>
              <a:rPr lang="en-US" sz="2800" dirty="0">
                <a:latin typeface="Book Antiqua" panose="02040602050305030304" pitchFamily="18" charset="0"/>
                <a:hlinkClick r:id="rId4" tooltip="https://goo.gl/rUHNXd"/>
              </a:rPr>
              <a:t>goo.gl/</a:t>
            </a:r>
            <a:r>
              <a:rPr lang="en-US" sz="2800" dirty="0" err="1">
                <a:latin typeface="Book Antiqua" panose="02040602050305030304" pitchFamily="18" charset="0"/>
                <a:hlinkClick r:id="rId4" tooltip="https://goo.gl/rUHNXd"/>
              </a:rPr>
              <a:t>rUHNXd</a:t>
            </a:r>
            <a:r>
              <a:rPr lang="en-US" sz="2800" dirty="0">
                <a:latin typeface="Book Antiqua" panose="02040602050305030304" pitchFamily="18" charset="0"/>
                <a:hlinkClick r:id="rId4" tooltip="https://goo.gl/rUHNXd"/>
              </a:rPr>
              <a:t> </a:t>
            </a:r>
            <a:r>
              <a:rPr lang="en-US" sz="2800" dirty="0" smtClean="0">
                <a:latin typeface="Book Antiqua" panose="0204060205030503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68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4" y="296952"/>
            <a:ext cx="115530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  <a:p>
            <a:endParaRPr lang="en-US" sz="3600" dirty="0">
              <a:latin typeface="Book Antiqua" panose="02040602050305030304" pitchFamily="18" charset="0"/>
            </a:endParaRPr>
          </a:p>
          <a:p>
            <a:r>
              <a:rPr lang="en-US" sz="36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 </a:t>
            </a:r>
            <a:r>
              <a:rPr lang="en-US" sz="3200" dirty="0">
                <a:latin typeface="Book Antiqua" panose="02040602050305030304" pitchFamily="18" charset="0"/>
              </a:rPr>
              <a:t>P</a:t>
            </a:r>
            <a:r>
              <a:rPr lang="en-US" sz="3200" dirty="0" smtClean="0">
                <a:latin typeface="Book Antiqua" panose="02040602050305030304" pitchFamily="18" charset="0"/>
              </a:rPr>
              <a:t>romotes </a:t>
            </a:r>
            <a:r>
              <a:rPr lang="en-US" sz="3200" dirty="0">
                <a:latin typeface="Book Antiqua" panose="02040602050305030304" pitchFamily="18" charset="0"/>
              </a:rPr>
              <a:t>the integration of principles and practices </a:t>
            </a:r>
            <a:r>
              <a:rPr lang="en-US" sz="3200" dirty="0" smtClean="0">
                <a:latin typeface="Book Antiqua" panose="02040602050305030304" pitchFamily="18" charset="0"/>
              </a:rPr>
              <a:t>related </a:t>
            </a:r>
            <a:r>
              <a:rPr lang="en-US" sz="3200" dirty="0">
                <a:latin typeface="Book Antiqua" panose="02040602050305030304" pitchFamily="18" charset="0"/>
              </a:rPr>
              <a:t>to transparency and </a:t>
            </a:r>
            <a:r>
              <a:rPr lang="en-US" sz="3200" dirty="0" smtClean="0">
                <a:latin typeface="Book Antiqua" panose="02040602050305030304" pitchFamily="18" charset="0"/>
              </a:rPr>
              <a:t>reproducibility </a:t>
            </a:r>
            <a:r>
              <a:rPr lang="en-US" sz="3200" dirty="0">
                <a:latin typeface="Book Antiqua" panose="02040602050305030304" pitchFamily="18" charset="0"/>
              </a:rPr>
              <a:t>in the </a:t>
            </a:r>
            <a:r>
              <a:rPr lang="en-US" sz="3200" dirty="0" smtClean="0">
                <a:latin typeface="Book Antiqua" panose="02040602050305030304" pitchFamily="18" charset="0"/>
              </a:rPr>
              <a:t>research </a:t>
            </a:r>
            <a:r>
              <a:rPr lang="en-US" sz="3200" dirty="0">
                <a:latin typeface="Book Antiqua" panose="02040602050305030304" pitchFamily="18" charset="0"/>
              </a:rPr>
              <a:t>training of social </a:t>
            </a:r>
            <a:r>
              <a:rPr lang="en-US" sz="3200" dirty="0" smtClean="0">
                <a:latin typeface="Book Antiqua" panose="02040602050305030304" pitchFamily="18" charset="0"/>
              </a:rPr>
              <a:t>scientists</a:t>
            </a:r>
            <a:endParaRPr lang="en-US" sz="32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79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Book Antiqua" panose="02040602050305030304" pitchFamily="18" charset="0"/>
              </a:rPr>
              <a:t>Evolutionary, not revolutionary</a:t>
            </a:r>
            <a:endParaRPr lang="en-US" sz="36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r>
              <a:rPr lang="en-US" sz="36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 </a:t>
            </a:r>
            <a:r>
              <a:rPr lang="en-US" sz="3200" dirty="0" smtClean="0">
                <a:latin typeface="Book Antiqua" panose="02040602050305030304" pitchFamily="18" charset="0"/>
              </a:rPr>
              <a:t>Sought to help students (and ourselves) better understand the quantitative work they were conducting</a:t>
            </a:r>
            <a:endParaRPr lang="en-US" sz="32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983" y="2338377"/>
            <a:ext cx="114421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	   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2000-2005</a:t>
            </a:r>
            <a:r>
              <a:rPr lang="en-US" sz="2800" dirty="0" smtClean="0">
                <a:latin typeface="Book Antiqua" panose="02040602050305030304" pitchFamily="18" charset="0"/>
              </a:rPr>
              <a:t>: </a:t>
            </a:r>
            <a:r>
              <a:rPr lang="en-US" sz="2800" i="1" dirty="0" smtClean="0">
                <a:latin typeface="Book Antiqua" panose="02040602050305030304" pitchFamily="18" charset="0"/>
              </a:rPr>
              <a:t>recognition of problem, small steps to improve outcomes</a:t>
            </a:r>
          </a:p>
          <a:p>
            <a:endParaRPr lang="en-US" sz="2800" i="1" dirty="0" smtClean="0"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2006-2012</a:t>
            </a:r>
            <a:r>
              <a:rPr lang="en-US" sz="2800" dirty="0" smtClean="0">
                <a:latin typeface="Book Antiqua" panose="02040602050305030304" pitchFamily="18" charset="0"/>
              </a:rPr>
              <a:t>: </a:t>
            </a:r>
            <a:r>
              <a:rPr lang="en-US" sz="2800" i="1" dirty="0" smtClean="0">
                <a:latin typeface="Book Antiqua" panose="02040602050305030304" pitchFamily="18" charset="0"/>
              </a:rPr>
              <a:t>development of more specific guidelines (e.g., submission of electronic files)</a:t>
            </a:r>
          </a:p>
          <a:p>
            <a:endParaRPr lang="en-US" sz="2800" i="1" dirty="0" smtClean="0"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2013-</a:t>
            </a:r>
            <a:r>
              <a:rPr lang="en-US" sz="2800" dirty="0" smtClean="0">
                <a:latin typeface="Book Antiqua" panose="02040602050305030304" pitchFamily="18" charset="0"/>
              </a:rPr>
              <a:t>  </a:t>
            </a:r>
            <a:r>
              <a:rPr lang="en-US" sz="2800" i="1" dirty="0" smtClean="0">
                <a:latin typeface="Book Antiqua" panose="02040602050305030304" pitchFamily="18" charset="0"/>
              </a:rPr>
              <a:t>launch of Project TIER; development of TIER Protocol 1.0</a:t>
            </a:r>
            <a:endParaRPr lang="en-US" sz="28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509" y="1551709"/>
            <a:ext cx="974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TIER Protocol: Specifications &amp;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37384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Book Antiqua" panose="02040602050305030304" pitchFamily="18" charset="0"/>
              </a:rPr>
              <a:t>Specifications = What are the end results</a:t>
            </a:r>
          </a:p>
          <a:p>
            <a:pPr algn="ctr"/>
            <a:endParaRPr lang="en-US" sz="36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3600" b="1" i="1" dirty="0" smtClean="0">
                <a:latin typeface="Book Antiqua" panose="02040602050305030304" pitchFamily="18" charset="0"/>
              </a:rPr>
              <a:t>Process = How do you get there</a:t>
            </a:r>
            <a:endParaRPr lang="en-US" sz="36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569875"/>
              </p:ext>
            </p:extLst>
          </p:nvPr>
        </p:nvGraphicFramePr>
        <p:xfrm>
          <a:off x="1951116" y="127520"/>
          <a:ext cx="8396447" cy="588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5" imgW="7390440" imgH="5180760" progId="Photoshop.Image.13">
                  <p:embed/>
                </p:oleObj>
              </mc:Choice>
              <mc:Fallback>
                <p:oleObj name="Image" r:id="rId5" imgW="7390440" imgH="5180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1116" y="127520"/>
                        <a:ext cx="8396447" cy="588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6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3" y="21707"/>
            <a:ext cx="11371133" cy="60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" y="64685"/>
            <a:ext cx="11375136" cy="60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" y="0"/>
            <a:ext cx="11375136" cy="60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99" y="222986"/>
            <a:ext cx="8128001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88" y="1216324"/>
            <a:ext cx="3870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● Unlimited free storage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East to use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Private/Public projects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Supports collaboration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Interfaces with productivity apps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Flexible authorization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Version control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Pre-registration tool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Good online and personal help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947" y="500332"/>
            <a:ext cx="363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Book Antiqua" panose="02040602050305030304" pitchFamily="18" charset="0"/>
              </a:rPr>
              <a:t>Open Science Framework</a:t>
            </a:r>
            <a:endParaRPr lang="en-US" sz="2000" b="1" u="sng" dirty="0">
              <a:latin typeface="Book Antiqua" panose="02040602050305030304" pitchFamily="18" charset="0"/>
            </a:endParaRPr>
          </a:p>
        </p:txBody>
      </p:sp>
      <p:pic>
        <p:nvPicPr>
          <p:cNvPr id="1030" name="Picture 6" descr="Image result for center for open sci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5" y="3984527"/>
            <a:ext cx="28599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529</Words>
  <Application>Microsoft Office PowerPoint</Application>
  <PresentationFormat>Widescreen</PresentationFormat>
  <Paragraphs>147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 Medeiros</dc:creator>
  <cp:lastModifiedBy>Norm Medeiros</cp:lastModifiedBy>
  <cp:revision>38</cp:revision>
  <dcterms:created xsi:type="dcterms:W3CDTF">2018-02-27T19:42:45Z</dcterms:created>
  <dcterms:modified xsi:type="dcterms:W3CDTF">2018-05-29T15:25:29Z</dcterms:modified>
</cp:coreProperties>
</file>